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29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Formatação de trabalhos acadêmicos no Word</a:t>
            </a:r>
          </a:p>
        </p:txBody>
      </p:sp>
      <p:pic>
        <p:nvPicPr>
          <p:cNvPr id="3" name="Imagem 2" descr="http://www.mswordhelp.com/wp-content/uploads/2011/04/word-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765" y="3451746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BR" sz="27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seguinte janela será aberta.</a:t>
            </a:r>
            <a:br>
              <a:rPr lang="pt-BR" sz="27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7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Espaçamento entre linhas é de 1,5 para todo corpo do texto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1554" t="6294" r="41025" b="56030"/>
          <a:stretch/>
        </p:blipFill>
        <p:spPr>
          <a:xfrm>
            <a:off x="4312884" y="2025950"/>
            <a:ext cx="3566232" cy="4336214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4572001" y="3266955"/>
            <a:ext cx="1820215" cy="892921"/>
            <a:chOff x="4572001" y="3266955"/>
            <a:chExt cx="1820215" cy="892921"/>
          </a:xfrm>
        </p:grpSpPr>
        <p:sp>
          <p:nvSpPr>
            <p:cNvPr id="6" name="Elipse 5"/>
            <p:cNvSpPr/>
            <p:nvPr/>
          </p:nvSpPr>
          <p:spPr>
            <a:xfrm>
              <a:off x="4572001" y="3713085"/>
              <a:ext cx="721216" cy="4467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5052812" y="3266955"/>
              <a:ext cx="1339404" cy="582267"/>
              <a:chOff x="4288664" y="1397187"/>
              <a:chExt cx="1551759" cy="609183"/>
            </a:xfrm>
          </p:grpSpPr>
          <p:sp>
            <p:nvSpPr>
              <p:cNvPr id="8" name="Seta entalhada para a direita 7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" name="CaixaDeTexto 10"/>
          <p:cNvSpPr txBox="1"/>
          <p:nvPr/>
        </p:nvSpPr>
        <p:spPr>
          <a:xfrm>
            <a:off x="8049350" y="4194057"/>
            <a:ext cx="3876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Não devem ter espaços antes e depois do </a:t>
            </a:r>
            <a:r>
              <a:rPr lang="pt-BR" dirty="0" smtClean="0"/>
              <a:t>parágrafo. Caso </a:t>
            </a:r>
            <a:r>
              <a:rPr lang="pt-BR" dirty="0"/>
              <a:t>tiver, clique em </a:t>
            </a:r>
            <a:r>
              <a:rPr lang="pt-BR" dirty="0" smtClean="0">
                <a:solidFill>
                  <a:srgbClr val="FF0000"/>
                </a:solidFill>
              </a:rPr>
              <a:t>REMOVER ESPAÇO </a:t>
            </a:r>
            <a:r>
              <a:rPr lang="pt-BR" dirty="0">
                <a:solidFill>
                  <a:srgbClr val="FF0000"/>
                </a:solidFill>
              </a:rPr>
              <a:t>DEPOIS DE    PARÁGRAFO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/>
              <a:t>ou </a:t>
            </a:r>
            <a:r>
              <a:rPr lang="pt-BR" dirty="0">
                <a:solidFill>
                  <a:srgbClr val="FF0000"/>
                </a:solidFill>
              </a:rPr>
              <a:t>REMOVER ESPAÇO ANTES DE PARÁGRAFO.</a:t>
            </a:r>
          </a:p>
          <a:p>
            <a:pPr algn="just"/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4312884" y="5473520"/>
            <a:ext cx="3736466" cy="1107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2 12"/>
          <p:cNvSpPr/>
          <p:nvPr/>
        </p:nvSpPr>
        <p:spPr>
          <a:xfrm>
            <a:off x="8049350" y="4159876"/>
            <a:ext cx="3876121" cy="1468192"/>
          </a:xfrm>
          <a:prstGeom prst="borderCallout2">
            <a:avLst>
              <a:gd name="adj1" fmla="val 18750"/>
              <a:gd name="adj2" fmla="val -3017"/>
              <a:gd name="adj3" fmla="val 18750"/>
              <a:gd name="adj4" fmla="val -16667"/>
              <a:gd name="adj5" fmla="val 93202"/>
              <a:gd name="adj6" fmla="val -2839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22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t-BR" sz="23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Citações de mais de três linhas, notas de rodapé, referências, legendas das ilustrações e das tabelas, devem ser digitados ou datilografados em espaço simples.</a:t>
            </a:r>
            <a:endParaRPr lang="pt-BR" sz="23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1554" t="6294" r="41025" b="56030"/>
          <a:stretch/>
        </p:blipFill>
        <p:spPr>
          <a:xfrm>
            <a:off x="4312884" y="2025950"/>
            <a:ext cx="3566232" cy="433621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572001" y="2558617"/>
            <a:ext cx="1820215" cy="892921"/>
            <a:chOff x="4572001" y="3266955"/>
            <a:chExt cx="1820215" cy="892921"/>
          </a:xfrm>
        </p:grpSpPr>
        <p:sp>
          <p:nvSpPr>
            <p:cNvPr id="6" name="Elipse 5"/>
            <p:cNvSpPr/>
            <p:nvPr/>
          </p:nvSpPr>
          <p:spPr>
            <a:xfrm>
              <a:off x="4572001" y="3713085"/>
              <a:ext cx="721216" cy="4467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" name="Grupo 6"/>
            <p:cNvGrpSpPr/>
            <p:nvPr/>
          </p:nvGrpSpPr>
          <p:grpSpPr>
            <a:xfrm>
              <a:off x="5052812" y="3266955"/>
              <a:ext cx="1339404" cy="582267"/>
              <a:chOff x="4288664" y="1397187"/>
              <a:chExt cx="1551759" cy="609183"/>
            </a:xfrm>
          </p:grpSpPr>
          <p:sp>
            <p:nvSpPr>
              <p:cNvPr id="8" name="Seta entalhada para a direita 7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19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Citações com mais de três linhas devem ser destacadas do texto com um recuo de 4 cm, para isso siga os passos a seguir.</a:t>
            </a: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27" y="1847626"/>
            <a:ext cx="8797144" cy="4945979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6482367" y="3364542"/>
            <a:ext cx="3601791" cy="729154"/>
            <a:chOff x="6482367" y="3364542"/>
            <a:chExt cx="3601791" cy="729154"/>
          </a:xfrm>
        </p:grpSpPr>
        <p:grpSp>
          <p:nvGrpSpPr>
            <p:cNvPr id="6" name="Grupo 5"/>
            <p:cNvGrpSpPr/>
            <p:nvPr/>
          </p:nvGrpSpPr>
          <p:grpSpPr>
            <a:xfrm>
              <a:off x="6482367" y="3511429"/>
              <a:ext cx="1339404" cy="582267"/>
              <a:chOff x="4288664" y="1397187"/>
              <a:chExt cx="1551759" cy="609183"/>
            </a:xfrm>
          </p:grpSpPr>
          <p:sp>
            <p:nvSpPr>
              <p:cNvPr id="7" name="Seta entalhada para a direita 6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CaixaDeTexto 8"/>
            <p:cNvSpPr txBox="1"/>
            <p:nvPr/>
          </p:nvSpPr>
          <p:spPr>
            <a:xfrm>
              <a:off x="7997780" y="3364542"/>
              <a:ext cx="2086378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Selecione o texto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77214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BR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 na aba </a:t>
            </a:r>
            <a:r>
              <a:rPr lang="pt-BR" cap="none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layout da página</a:t>
            </a:r>
            <a:r>
              <a:rPr lang="pt-BR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grupo parágrafo , </a:t>
            </a:r>
            <a:r>
              <a:rPr lang="pt-BR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depois </a:t>
            </a:r>
            <a:r>
              <a:rPr lang="pt-BR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edite </a:t>
            </a:r>
            <a:r>
              <a:rPr lang="pt-BR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recuar á esquerda </a:t>
            </a:r>
            <a:r>
              <a:rPr lang="pt-BR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</a:t>
            </a:r>
            <a:r>
              <a:rPr lang="pt-BR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mostra a figura a seguir: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88" y="1870504"/>
            <a:ext cx="8699221" cy="489092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486142" y="1502097"/>
            <a:ext cx="1339404" cy="582266"/>
            <a:chOff x="4288664" y="1397188"/>
            <a:chExt cx="1551759" cy="609182"/>
          </a:xfrm>
        </p:grpSpPr>
        <p:sp>
          <p:nvSpPr>
            <p:cNvPr id="8" name="Seta entalhada para a direita 7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2041304" y="2729725"/>
            <a:ext cx="6280596" cy="2398412"/>
            <a:chOff x="2955700" y="2639572"/>
            <a:chExt cx="6280596" cy="2398412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/>
            <a:srcRect l="26140" t="6301" r="51061" b="81060"/>
            <a:stretch/>
          </p:blipFill>
          <p:spPr>
            <a:xfrm>
              <a:off x="2955700" y="3080395"/>
              <a:ext cx="6280596" cy="195758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10" name="Grupo 9"/>
            <p:cNvGrpSpPr/>
            <p:nvPr/>
          </p:nvGrpSpPr>
          <p:grpSpPr>
            <a:xfrm>
              <a:off x="5785420" y="3175189"/>
              <a:ext cx="1339404" cy="582266"/>
              <a:chOff x="4288664" y="1397188"/>
              <a:chExt cx="1551759" cy="609182"/>
            </a:xfrm>
          </p:grpSpPr>
          <p:sp>
            <p:nvSpPr>
              <p:cNvPr id="11" name="Seta entalhada para a direita 10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 rot="20185264">
                <a:off x="4900265" y="1397188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6" name="Conector reto 15"/>
            <p:cNvCxnSpPr/>
            <p:nvPr/>
          </p:nvCxnSpPr>
          <p:spPr>
            <a:xfrm flipV="1">
              <a:off x="2955700" y="2639572"/>
              <a:ext cx="2005910" cy="44082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03072" y="2639572"/>
              <a:ext cx="2333224" cy="44082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67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Inserindo numero de página</a:t>
            </a:r>
            <a:endParaRPr lang="pt-BR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 trabalhos acadêmicos, da capa ao sumário não se pagina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Mostraremos agora como inserir </a:t>
            </a:r>
            <a:r>
              <a:rPr 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número de páginas a partir de determinada página do 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trabalho.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78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620268"/>
            <a:ext cx="11029616" cy="1013800"/>
          </a:xfrm>
        </p:spPr>
        <p:txBody>
          <a:bodyPr anchor="t">
            <a:normAutofit fontScale="90000"/>
          </a:bodyPr>
          <a:lstStyle/>
          <a:p>
            <a:r>
              <a:rPr lang="pt-BR" sz="27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o cursor do mouse no final da ultima pagina que não deve ser paginada clique na aba </a:t>
            </a:r>
            <a:r>
              <a:rPr lang="pt-BR" sz="27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layout da página</a:t>
            </a:r>
            <a:r>
              <a:rPr lang="pt-BR" sz="27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clique em </a:t>
            </a:r>
            <a:r>
              <a:rPr lang="pt-BR" sz="27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quebras</a:t>
            </a:r>
            <a:r>
              <a:rPr lang="pt-BR" sz="27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após em </a:t>
            </a:r>
            <a:r>
              <a:rPr lang="pt-BR" sz="27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próxima página</a:t>
            </a:r>
            <a:r>
              <a:rPr lang="pt-BR" sz="27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como mostra a figura a seguir.</a:t>
            </a:r>
            <a:r>
              <a:rPr lang="pt-BR" dirty="0"/>
              <a:t/>
            </a:r>
            <a:br>
              <a:rPr lang="pt-BR" dirty="0"/>
            </a:br>
            <a:endParaRPr lang="pt-BR" cap="none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511" y="1826933"/>
            <a:ext cx="8814978" cy="49560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486142" y="1474801"/>
            <a:ext cx="1339404" cy="582266"/>
            <a:chOff x="4288664" y="1397188"/>
            <a:chExt cx="1551759" cy="609182"/>
          </a:xfrm>
        </p:grpSpPr>
        <p:sp>
          <p:nvSpPr>
            <p:cNvPr id="6" name="Seta entalhada para a direita 5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489855" y="1634068"/>
            <a:ext cx="1339404" cy="582266"/>
            <a:chOff x="4288664" y="1397188"/>
            <a:chExt cx="1551759" cy="609182"/>
          </a:xfrm>
        </p:grpSpPr>
        <p:sp>
          <p:nvSpPr>
            <p:cNvPr id="9" name="Seta entalhada para a direita 8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385280" y="3290101"/>
            <a:ext cx="1339404" cy="582266"/>
            <a:chOff x="4288664" y="1397188"/>
            <a:chExt cx="1551759" cy="609182"/>
          </a:xfrm>
        </p:grpSpPr>
        <p:sp>
          <p:nvSpPr>
            <p:cNvPr id="12" name="Seta entalhada para a direita 11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7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BR" sz="27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seguida clique na  aba </a:t>
            </a:r>
            <a:r>
              <a:rPr lang="pt-BR" sz="27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inserir</a:t>
            </a:r>
            <a:r>
              <a:rPr lang="pt-BR" sz="27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depois em </a:t>
            </a:r>
            <a:r>
              <a:rPr lang="pt-BR" sz="27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cabeçalho</a:t>
            </a:r>
            <a:r>
              <a:rPr lang="pt-BR" sz="27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depois em </a:t>
            </a:r>
            <a:r>
              <a:rPr lang="pt-BR" sz="27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editar cabeçalho</a:t>
            </a:r>
            <a:r>
              <a:rPr lang="pt-BR" sz="27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como mostra a figura: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98" y="1841836"/>
            <a:ext cx="8800603" cy="494792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162309" y="1487151"/>
            <a:ext cx="1339404" cy="582266"/>
            <a:chOff x="4288664" y="1397188"/>
            <a:chExt cx="1551759" cy="609182"/>
          </a:xfrm>
        </p:grpSpPr>
        <p:sp>
          <p:nvSpPr>
            <p:cNvPr id="6" name="Seta entalhada para a direita 5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652423" y="1688660"/>
            <a:ext cx="1339404" cy="582266"/>
            <a:chOff x="4288664" y="1397188"/>
            <a:chExt cx="1551759" cy="609182"/>
          </a:xfrm>
        </p:grpSpPr>
        <p:sp>
          <p:nvSpPr>
            <p:cNvPr id="9" name="Seta entalhada para a direita 8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939026" y="4786703"/>
            <a:ext cx="1339404" cy="582266"/>
            <a:chOff x="4288664" y="1397188"/>
            <a:chExt cx="1551759" cy="609182"/>
          </a:xfrm>
        </p:grpSpPr>
        <p:sp>
          <p:nvSpPr>
            <p:cNvPr id="12" name="Seta entalhada para a direita 11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73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Aparecerá uma área para formatar o cabeçalho. Desmarque a opção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vincular ao anterior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Logo após clique em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de página.</a:t>
            </a:r>
            <a:endParaRPr lang="pt-BR" sz="2400" cap="none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82" y="1855044"/>
            <a:ext cx="8752836" cy="4921068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096000" y="1951175"/>
            <a:ext cx="1339404" cy="582266"/>
            <a:chOff x="4288664" y="1397188"/>
            <a:chExt cx="1551759" cy="609182"/>
          </a:xfrm>
        </p:grpSpPr>
        <p:sp>
          <p:nvSpPr>
            <p:cNvPr id="6" name="Seta entalhada para a direita 5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2711355" y="1715956"/>
            <a:ext cx="1339404" cy="582266"/>
            <a:chOff x="4288664" y="1397188"/>
            <a:chExt cx="1551759" cy="609182"/>
          </a:xfrm>
        </p:grpSpPr>
        <p:sp>
          <p:nvSpPr>
            <p:cNvPr id="9" name="Seta entalhada para a direita 8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8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BR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Após clique em </a:t>
            </a:r>
            <a:r>
              <a:rPr lang="pt-BR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de página</a:t>
            </a:r>
            <a:r>
              <a:rPr lang="pt-BR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clique em </a:t>
            </a:r>
            <a:r>
              <a:rPr lang="pt-BR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início da página</a:t>
            </a:r>
            <a:r>
              <a:rPr lang="pt-BR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 escolha a opção conforme a figura, e insira o número de página.</a:t>
            </a:r>
            <a:endParaRPr lang="pt-BR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21" y="1886798"/>
            <a:ext cx="8696358" cy="488931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216323" y="2183187"/>
            <a:ext cx="1339404" cy="582266"/>
            <a:chOff x="4288664" y="1397188"/>
            <a:chExt cx="1551759" cy="609182"/>
          </a:xfrm>
        </p:grpSpPr>
        <p:sp>
          <p:nvSpPr>
            <p:cNvPr id="6" name="Seta entalhada para a direita 5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6096000" y="3848214"/>
            <a:ext cx="1339404" cy="582266"/>
            <a:chOff x="4288664" y="1397188"/>
            <a:chExt cx="1551759" cy="609182"/>
          </a:xfrm>
        </p:grpSpPr>
        <p:sp>
          <p:nvSpPr>
            <p:cNvPr id="9" name="Seta entalhada para a direita 8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63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Depois e só editar número de página.</a:t>
            </a: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64" y="1852434"/>
            <a:ext cx="8721070" cy="4903208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7861110" y="2647211"/>
            <a:ext cx="1839824" cy="958853"/>
            <a:chOff x="7861110" y="2647211"/>
            <a:chExt cx="1839824" cy="958853"/>
          </a:xfrm>
        </p:grpSpPr>
        <p:grpSp>
          <p:nvGrpSpPr>
            <p:cNvPr id="6" name="Grupo 5"/>
            <p:cNvGrpSpPr/>
            <p:nvPr/>
          </p:nvGrpSpPr>
          <p:grpSpPr>
            <a:xfrm>
              <a:off x="8361530" y="2647211"/>
              <a:ext cx="1339404" cy="582266"/>
              <a:chOff x="4288664" y="1397188"/>
              <a:chExt cx="1551759" cy="609182"/>
            </a:xfrm>
          </p:grpSpPr>
          <p:sp>
            <p:nvSpPr>
              <p:cNvPr id="7" name="Seta entalhada para a direita 6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 rot="20185264">
                <a:off x="4900265" y="1397188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Elipse 8"/>
            <p:cNvSpPr/>
            <p:nvPr/>
          </p:nvSpPr>
          <p:spPr>
            <a:xfrm>
              <a:off x="7861110" y="3170453"/>
              <a:ext cx="532262" cy="4356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937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ABNT </a:t>
            </a:r>
            <a:r>
              <a:rPr lang="pt-BR" sz="3600" dirty="0" smtClean="0"/>
              <a:t>NBR 14724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t-BR" dirty="0"/>
              <a:t>Os textos devem ser digitados ou datilografados em cor preta, podendo utilizar outras cores </a:t>
            </a:r>
            <a:r>
              <a:rPr lang="pt-BR" dirty="0" smtClean="0"/>
              <a:t>somente para </a:t>
            </a:r>
            <a:r>
              <a:rPr lang="pt-BR" dirty="0"/>
              <a:t>as ilustrações. Se impresso, utilizar papel </a:t>
            </a:r>
            <a:r>
              <a:rPr lang="pt-BR" dirty="0" smtClean="0"/>
              <a:t>branco </a:t>
            </a:r>
            <a:r>
              <a:rPr lang="pt-BR" dirty="0"/>
              <a:t>ou </a:t>
            </a:r>
            <a:r>
              <a:rPr lang="pt-BR" dirty="0" smtClean="0"/>
              <a:t>recicla do</a:t>
            </a:r>
            <a:r>
              <a:rPr lang="pt-BR" dirty="0"/>
              <a:t>, no formato </a:t>
            </a:r>
            <a:r>
              <a:rPr lang="pt-BR" dirty="0" smtClean="0"/>
              <a:t>A4 (</a:t>
            </a:r>
            <a:r>
              <a:rPr lang="pt-BR" dirty="0"/>
              <a:t>21 cm × </a:t>
            </a:r>
            <a:r>
              <a:rPr lang="pt-BR" dirty="0" smtClean="0"/>
              <a:t>29,7 cm).</a:t>
            </a:r>
          </a:p>
        </p:txBody>
      </p:sp>
      <p:pic>
        <p:nvPicPr>
          <p:cNvPr id="4" name="Espaço Reservado para Conteúdo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687" y="2832814"/>
            <a:ext cx="6116624" cy="40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92972"/>
            <a:ext cx="11029616" cy="1013800"/>
          </a:xfrm>
        </p:spPr>
        <p:txBody>
          <a:bodyPr anchor="t">
            <a:noAutofit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as normas da ABNT a numeração deve ficar a 2 cm da borda superior, ficando o último algarismo a 2 cm da borda direita da folha.</a:t>
            </a:r>
            <a:b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isso siga os passos a seguir:</a:t>
            </a:r>
            <a:endParaRPr lang="pt-BR" sz="2400" cap="none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877" y="1859509"/>
            <a:ext cx="8698245" cy="4890375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9016622" y="1678219"/>
            <a:ext cx="3120786" cy="1735524"/>
            <a:chOff x="9016622" y="1678219"/>
            <a:chExt cx="3120786" cy="1735524"/>
          </a:xfrm>
        </p:grpSpPr>
        <p:grpSp>
          <p:nvGrpSpPr>
            <p:cNvPr id="5" name="Grupo 4"/>
            <p:cNvGrpSpPr/>
            <p:nvPr/>
          </p:nvGrpSpPr>
          <p:grpSpPr>
            <a:xfrm>
              <a:off x="9016622" y="1678219"/>
              <a:ext cx="1339404" cy="582266"/>
              <a:chOff x="4288664" y="1397188"/>
              <a:chExt cx="1551759" cy="609182"/>
            </a:xfrm>
          </p:grpSpPr>
          <p:sp>
            <p:nvSpPr>
              <p:cNvPr id="6" name="Seta entalhada para a direita 5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 rot="20185264">
                <a:off x="4900265" y="1397188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CaixaDeTexto 7"/>
            <p:cNvSpPr txBox="1"/>
            <p:nvPr/>
          </p:nvSpPr>
          <p:spPr>
            <a:xfrm>
              <a:off x="10417825" y="1936415"/>
              <a:ext cx="1719583" cy="14773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Com a edição de cabeçalho ativa, altere o campo indicado para 2 cm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96921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40" y="1834068"/>
            <a:ext cx="8844168" cy="497241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BR" sz="27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Criando sumário.</a:t>
            </a:r>
            <a:r>
              <a:rPr lang="pt-BR" sz="27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7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7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Primeiro iremos atribuir estilos aos títulos,</a:t>
            </a:r>
            <a:r>
              <a:rPr lang="pt-BR" sz="27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como mostra a figura: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82862" t="18898" r="1121" b="15313"/>
          <a:stretch/>
        </p:blipFill>
        <p:spPr>
          <a:xfrm>
            <a:off x="9002332" y="2768957"/>
            <a:ext cx="1416676" cy="3271235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2572375" y="1449093"/>
            <a:ext cx="1339403" cy="582266"/>
            <a:chOff x="4288665" y="1397188"/>
            <a:chExt cx="1551758" cy="609182"/>
          </a:xfrm>
        </p:grpSpPr>
        <p:sp>
          <p:nvSpPr>
            <p:cNvPr id="9" name="Seta entalhada para a direita 8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9423935" y="2081458"/>
            <a:ext cx="1339403" cy="582266"/>
            <a:chOff x="4288665" y="1397188"/>
            <a:chExt cx="1551758" cy="609182"/>
          </a:xfrm>
        </p:grpSpPr>
        <p:sp>
          <p:nvSpPr>
            <p:cNvPr id="12" name="Seta entalhada para a direita 11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3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 como o botão direito do mouse em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1, 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seguida em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Modificar. </a:t>
            </a:r>
            <a:endParaRPr lang="pt-BR" sz="2400" cap="none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266" y="1821989"/>
            <a:ext cx="8865652" cy="498449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3416" t="67057" r="4503" b="14082"/>
          <a:stretch/>
        </p:blipFill>
        <p:spPr>
          <a:xfrm>
            <a:off x="8178084" y="5164429"/>
            <a:ext cx="1957589" cy="940158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9614619" y="4489828"/>
            <a:ext cx="1339403" cy="582266"/>
            <a:chOff x="4288665" y="1397188"/>
            <a:chExt cx="1551758" cy="609182"/>
          </a:xfrm>
        </p:grpSpPr>
        <p:sp>
          <p:nvSpPr>
            <p:cNvPr id="15" name="Seta entalhada para a direita 14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778873" y="4820280"/>
            <a:ext cx="1339403" cy="582266"/>
            <a:chOff x="4288665" y="1397188"/>
            <a:chExt cx="1551758" cy="609182"/>
          </a:xfrm>
        </p:grpSpPr>
        <p:sp>
          <p:nvSpPr>
            <p:cNvPr id="21" name="Seta entalhada para a direita 20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4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seguinte janela será aberta.</a:t>
            </a:r>
            <a:br>
              <a:rPr lang="pt-BR" sz="2400" cap="none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Edite conforme a figura abaixo.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6120" t="10588" r="26155" b="19636"/>
          <a:stretch/>
        </p:blipFill>
        <p:spPr>
          <a:xfrm>
            <a:off x="3074156" y="1838788"/>
            <a:ext cx="6043685" cy="4967776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3074156" y="2806288"/>
            <a:ext cx="3553522" cy="1028733"/>
            <a:chOff x="3074156" y="2806288"/>
            <a:chExt cx="3553522" cy="1028733"/>
          </a:xfrm>
        </p:grpSpPr>
        <p:sp>
          <p:nvSpPr>
            <p:cNvPr id="5" name="Elipse 4"/>
            <p:cNvSpPr/>
            <p:nvPr/>
          </p:nvSpPr>
          <p:spPr>
            <a:xfrm>
              <a:off x="3074156" y="3316406"/>
              <a:ext cx="2398596" cy="5186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5288275" y="2806288"/>
              <a:ext cx="1339403" cy="582266"/>
              <a:chOff x="4288665" y="1397188"/>
              <a:chExt cx="1551758" cy="609182"/>
            </a:xfrm>
          </p:grpSpPr>
          <p:sp>
            <p:nvSpPr>
              <p:cNvPr id="7" name="Seta entalhada para a direita 6"/>
              <p:cNvSpPr/>
              <p:nvPr/>
            </p:nvSpPr>
            <p:spPr>
              <a:xfrm rot="9326630">
                <a:off x="4288665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 rot="20185264">
                <a:off x="4900265" y="1397188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upo 17"/>
          <p:cNvGrpSpPr/>
          <p:nvPr/>
        </p:nvGrpSpPr>
        <p:grpSpPr>
          <a:xfrm>
            <a:off x="8087768" y="5773063"/>
            <a:ext cx="2805449" cy="815524"/>
            <a:chOff x="7214314" y="5704823"/>
            <a:chExt cx="2805449" cy="815524"/>
          </a:xfrm>
        </p:grpSpPr>
        <p:grpSp>
          <p:nvGrpSpPr>
            <p:cNvPr id="19" name="Grupo 18"/>
            <p:cNvGrpSpPr/>
            <p:nvPr/>
          </p:nvGrpSpPr>
          <p:grpSpPr>
            <a:xfrm>
              <a:off x="7214314" y="5938080"/>
              <a:ext cx="1339404" cy="582267"/>
              <a:chOff x="4288664" y="1397187"/>
              <a:chExt cx="1551759" cy="609183"/>
            </a:xfrm>
          </p:grpSpPr>
          <p:sp>
            <p:nvSpPr>
              <p:cNvPr id="21" name="Seta entalhada para a direita 20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CaixaDeTexto 19"/>
            <p:cNvSpPr txBox="1"/>
            <p:nvPr/>
          </p:nvSpPr>
          <p:spPr>
            <a:xfrm>
              <a:off x="8593711" y="5704823"/>
              <a:ext cx="142605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Click em OK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00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266" y="1821989"/>
            <a:ext cx="8865652" cy="49844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o cursor do mouse no início do título,</a:t>
            </a:r>
            <a:r>
              <a:rPr lang="pt-BR" sz="24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clique 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</a:t>
            </a:r>
            <a:r>
              <a:rPr lang="pt-BR" sz="2400" cap="none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939659" y="3196007"/>
            <a:ext cx="1339403" cy="582266"/>
            <a:chOff x="4288665" y="1397188"/>
            <a:chExt cx="1551758" cy="609182"/>
          </a:xfrm>
        </p:grpSpPr>
        <p:sp>
          <p:nvSpPr>
            <p:cNvPr id="9" name="Seta entalhada para a direita 8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Conector reto 11"/>
          <p:cNvCxnSpPr/>
          <p:nvPr/>
        </p:nvCxnSpPr>
        <p:spPr>
          <a:xfrm flipV="1">
            <a:off x="6887572" y="3663258"/>
            <a:ext cx="0" cy="249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/>
          <p:cNvGrpSpPr/>
          <p:nvPr/>
        </p:nvGrpSpPr>
        <p:grpSpPr>
          <a:xfrm>
            <a:off x="9560029" y="4478896"/>
            <a:ext cx="1339403" cy="582266"/>
            <a:chOff x="4288665" y="1397188"/>
            <a:chExt cx="1551758" cy="609182"/>
          </a:xfrm>
        </p:grpSpPr>
        <p:sp>
          <p:nvSpPr>
            <p:cNvPr id="18" name="Seta entalhada para a direita 17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174" y="1821989"/>
            <a:ext cx="8865651" cy="498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Atribuindo estilos </a:t>
            </a:r>
            <a:r>
              <a:rPr lang="pt-BR" sz="2400" cap="none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aos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subtítulos:</a:t>
            </a:r>
            <a:b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no Título 1 edite o Titulo 2 conforme a figura abaixo.</a:t>
            </a:r>
            <a:endParaRPr lang="pt-BR" sz="2400" cap="none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/>
          <a:srcRect l="26120" t="10401" r="26155" b="19636"/>
          <a:stretch/>
        </p:blipFill>
        <p:spPr>
          <a:xfrm>
            <a:off x="3053230" y="1842446"/>
            <a:ext cx="6085539" cy="5015554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3074156" y="2806288"/>
            <a:ext cx="3553522" cy="1028733"/>
            <a:chOff x="3074156" y="2806288"/>
            <a:chExt cx="3553522" cy="1028733"/>
          </a:xfrm>
        </p:grpSpPr>
        <p:sp>
          <p:nvSpPr>
            <p:cNvPr id="15" name="Elipse 14"/>
            <p:cNvSpPr/>
            <p:nvPr/>
          </p:nvSpPr>
          <p:spPr>
            <a:xfrm>
              <a:off x="3074156" y="3316406"/>
              <a:ext cx="2398596" cy="5186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5288275" y="2806288"/>
              <a:ext cx="1339403" cy="582266"/>
              <a:chOff x="4288665" y="1397188"/>
              <a:chExt cx="1551758" cy="609182"/>
            </a:xfrm>
          </p:grpSpPr>
          <p:sp>
            <p:nvSpPr>
              <p:cNvPr id="17" name="Seta entalhada para a direita 16"/>
              <p:cNvSpPr/>
              <p:nvPr/>
            </p:nvSpPr>
            <p:spPr>
              <a:xfrm rot="9326630">
                <a:off x="4288665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 rot="20185264">
                <a:off x="4900265" y="1397188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upo 23"/>
          <p:cNvGrpSpPr/>
          <p:nvPr/>
        </p:nvGrpSpPr>
        <p:grpSpPr>
          <a:xfrm>
            <a:off x="8087768" y="5827655"/>
            <a:ext cx="2805449" cy="815524"/>
            <a:chOff x="7214314" y="5704823"/>
            <a:chExt cx="2805449" cy="815524"/>
          </a:xfrm>
        </p:grpSpPr>
        <p:grpSp>
          <p:nvGrpSpPr>
            <p:cNvPr id="25" name="Grupo 24"/>
            <p:cNvGrpSpPr/>
            <p:nvPr/>
          </p:nvGrpSpPr>
          <p:grpSpPr>
            <a:xfrm>
              <a:off x="7214314" y="5938080"/>
              <a:ext cx="1339404" cy="582267"/>
              <a:chOff x="4288664" y="1397187"/>
              <a:chExt cx="1551759" cy="609183"/>
            </a:xfrm>
          </p:grpSpPr>
          <p:sp>
            <p:nvSpPr>
              <p:cNvPr id="27" name="Seta entalhada para a direita 26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CaixaDeTexto 25"/>
            <p:cNvSpPr txBox="1"/>
            <p:nvPr/>
          </p:nvSpPr>
          <p:spPr>
            <a:xfrm>
              <a:off x="8593711" y="5704823"/>
              <a:ext cx="142605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Click em OK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subtítulos de outros subtítulos basta fazer conforme editamos o título 2, clicando em título 3, 4, 5 ... E assim sucessivamente. </a:t>
            </a: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442" y="1825139"/>
            <a:ext cx="8871116" cy="498756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144000" y="4367284"/>
            <a:ext cx="996287" cy="818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10140287" y="3716779"/>
            <a:ext cx="1339403" cy="582266"/>
            <a:chOff x="4288665" y="1397188"/>
            <a:chExt cx="1551758" cy="609182"/>
          </a:xfrm>
        </p:grpSpPr>
        <p:sp>
          <p:nvSpPr>
            <p:cNvPr id="7" name="Seta entalhada para a direita 6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21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Atribuídos os estilos aos títulos:</a:t>
            </a:r>
            <a:b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Iremos inserir o sumário, na aba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referência, 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clique em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sumário, 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em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personalizar sumário.  </a:t>
            </a:r>
            <a:endParaRPr lang="pt-BR" sz="2400" cap="none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22" y="1860980"/>
            <a:ext cx="8766554" cy="492878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5124507" y="1483687"/>
            <a:ext cx="1339403" cy="582266"/>
            <a:chOff x="4288665" y="1397188"/>
            <a:chExt cx="1551758" cy="609182"/>
          </a:xfrm>
        </p:grpSpPr>
        <p:sp>
          <p:nvSpPr>
            <p:cNvPr id="6" name="Seta entalhada para a direita 5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930931" y="1961359"/>
            <a:ext cx="1339403" cy="582266"/>
            <a:chOff x="4288665" y="1397188"/>
            <a:chExt cx="1551758" cy="609182"/>
          </a:xfrm>
        </p:grpSpPr>
        <p:sp>
          <p:nvSpPr>
            <p:cNvPr id="9" name="Seta entalhada para a direita 8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872627" y="4909275"/>
            <a:ext cx="1339403" cy="582266"/>
            <a:chOff x="4288665" y="1397188"/>
            <a:chExt cx="1551758" cy="609182"/>
          </a:xfrm>
        </p:grpSpPr>
        <p:sp>
          <p:nvSpPr>
            <p:cNvPr id="12" name="Seta entalhada para a direita 11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2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seguinte janela será aberta.</a:t>
            </a:r>
            <a:br>
              <a:rPr lang="pt-BR" sz="2400" cap="none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Edite conforme a figura abaixo.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8322" t="15439" r="28462" b="24674"/>
          <a:stretch/>
        </p:blipFill>
        <p:spPr>
          <a:xfrm>
            <a:off x="3284561" y="2019868"/>
            <a:ext cx="5622877" cy="4380932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7896699" y="5404574"/>
            <a:ext cx="2805449" cy="815524"/>
            <a:chOff x="7214314" y="5704823"/>
            <a:chExt cx="2805449" cy="815524"/>
          </a:xfrm>
        </p:grpSpPr>
        <p:grpSp>
          <p:nvGrpSpPr>
            <p:cNvPr id="8" name="Grupo 7"/>
            <p:cNvGrpSpPr/>
            <p:nvPr/>
          </p:nvGrpSpPr>
          <p:grpSpPr>
            <a:xfrm>
              <a:off x="7214314" y="5938080"/>
              <a:ext cx="1339404" cy="582267"/>
              <a:chOff x="4288664" y="1397187"/>
              <a:chExt cx="1551759" cy="609183"/>
            </a:xfrm>
          </p:grpSpPr>
          <p:sp>
            <p:nvSpPr>
              <p:cNvPr id="10" name="Seta entalhada para a direita 9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CaixaDeTexto 8"/>
            <p:cNvSpPr txBox="1"/>
            <p:nvPr/>
          </p:nvSpPr>
          <p:spPr>
            <a:xfrm>
              <a:off x="8593711" y="5704823"/>
              <a:ext cx="142605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Click em OK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6020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Seu sumário estará criado!</a:t>
            </a:r>
            <a:b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49" y="1836721"/>
            <a:ext cx="8809701" cy="495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ABNT NBR 14724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t-BR" dirty="0"/>
              <a:t>As margens devem ser: para o anverso, esquerda e superior de 3 cm e direita e inferior de 2 cm; para o verso, direita e superior de 3 cm e esquerda e inferior de 2 cm.</a:t>
            </a:r>
          </a:p>
          <a:p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095" y="2832030"/>
            <a:ext cx="3103808" cy="38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que a numeração dos títulos foi removida , para inseri-las siga os passo a seguir.</a:t>
            </a: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22" y="1849510"/>
            <a:ext cx="8786955" cy="494025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695205" y="1491600"/>
            <a:ext cx="1339403" cy="582266"/>
            <a:chOff x="4288665" y="1397188"/>
            <a:chExt cx="1551758" cy="609182"/>
          </a:xfrm>
        </p:grpSpPr>
        <p:sp>
          <p:nvSpPr>
            <p:cNvPr id="6" name="Seta entalhada para a direita 5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288279" y="1715956"/>
            <a:ext cx="1339403" cy="582266"/>
            <a:chOff x="4288665" y="1397188"/>
            <a:chExt cx="1551758" cy="609182"/>
          </a:xfrm>
        </p:grpSpPr>
        <p:sp>
          <p:nvSpPr>
            <p:cNvPr id="12" name="Seta entalhada para a direita 11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6668553" y="3608350"/>
            <a:ext cx="1339403" cy="582266"/>
            <a:chOff x="4288665" y="1397188"/>
            <a:chExt cx="1551758" cy="609182"/>
          </a:xfrm>
        </p:grpSpPr>
        <p:sp>
          <p:nvSpPr>
            <p:cNvPr id="15" name="Seta entalhada para a direita 14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Conector reto 17"/>
          <p:cNvCxnSpPr/>
          <p:nvPr/>
        </p:nvCxnSpPr>
        <p:spPr>
          <a:xfrm>
            <a:off x="4275638" y="3529703"/>
            <a:ext cx="0" cy="157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/>
          <p:cNvGrpSpPr/>
          <p:nvPr/>
        </p:nvGrpSpPr>
        <p:grpSpPr>
          <a:xfrm>
            <a:off x="1293869" y="3007823"/>
            <a:ext cx="2903564" cy="923330"/>
            <a:chOff x="1293869" y="3007823"/>
            <a:chExt cx="2903564" cy="923330"/>
          </a:xfrm>
        </p:grpSpPr>
        <p:grpSp>
          <p:nvGrpSpPr>
            <p:cNvPr id="8" name="Grupo 7"/>
            <p:cNvGrpSpPr/>
            <p:nvPr/>
          </p:nvGrpSpPr>
          <p:grpSpPr>
            <a:xfrm flipH="1">
              <a:off x="2874578" y="3015804"/>
              <a:ext cx="1322855" cy="566252"/>
              <a:chOff x="4288665" y="1413942"/>
              <a:chExt cx="1532586" cy="592428"/>
            </a:xfrm>
          </p:grpSpPr>
          <p:sp>
            <p:nvSpPr>
              <p:cNvPr id="9" name="Seta entalhada para a direita 8"/>
              <p:cNvSpPr/>
              <p:nvPr/>
            </p:nvSpPr>
            <p:spPr>
              <a:xfrm rot="9326630">
                <a:off x="4288665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 rot="20081349" flipH="1">
                <a:off x="4457538" y="1568535"/>
                <a:ext cx="940157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CaixaDeTexto 19"/>
            <p:cNvSpPr txBox="1"/>
            <p:nvPr/>
          </p:nvSpPr>
          <p:spPr>
            <a:xfrm>
              <a:off x="1293869" y="3007823"/>
              <a:ext cx="1521570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Com o cursor</a:t>
              </a:r>
            </a:p>
            <a:p>
              <a:r>
                <a:rPr lang="pt-BR" dirty="0" smtClean="0"/>
                <a:t>No início do </a:t>
              </a:r>
            </a:p>
            <a:p>
              <a:r>
                <a:rPr lang="pt-BR" dirty="0" smtClean="0"/>
                <a:t>título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54252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serão numerados simultaneamente.</a:t>
            </a: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426" y="1830288"/>
            <a:ext cx="8821145" cy="495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Após esse passo e necessário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atualizar o sumário 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isso siga os passos a seguir.</a:t>
            </a: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484" y="1802327"/>
            <a:ext cx="8903032" cy="5005511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6939658" y="3690800"/>
            <a:ext cx="3369863" cy="1222394"/>
            <a:chOff x="6939658" y="3690800"/>
            <a:chExt cx="3369863" cy="1222394"/>
          </a:xfrm>
        </p:grpSpPr>
        <p:grpSp>
          <p:nvGrpSpPr>
            <p:cNvPr id="5" name="Grupo 4"/>
            <p:cNvGrpSpPr/>
            <p:nvPr/>
          </p:nvGrpSpPr>
          <p:grpSpPr>
            <a:xfrm>
              <a:off x="6939658" y="3913246"/>
              <a:ext cx="1339403" cy="582266"/>
              <a:chOff x="4288665" y="1397188"/>
              <a:chExt cx="1551758" cy="609182"/>
            </a:xfrm>
          </p:grpSpPr>
          <p:sp>
            <p:nvSpPr>
              <p:cNvPr id="6" name="Seta entalhada para a direita 5"/>
              <p:cNvSpPr/>
              <p:nvPr/>
            </p:nvSpPr>
            <p:spPr>
              <a:xfrm rot="9326630">
                <a:off x="4288665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 rot="20185264">
                <a:off x="4900265" y="1397188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CaixaDeTexto 10"/>
            <p:cNvSpPr txBox="1"/>
            <p:nvPr/>
          </p:nvSpPr>
          <p:spPr>
            <a:xfrm>
              <a:off x="8548759" y="3690800"/>
              <a:ext cx="1760762" cy="12223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Clique com o botão direito do mouse dentro do sumario</a:t>
              </a:r>
              <a:endParaRPr lang="pt-BR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861487" y="3262889"/>
            <a:ext cx="2687272" cy="1137088"/>
            <a:chOff x="5861487" y="3262889"/>
            <a:chExt cx="2687272" cy="1137088"/>
          </a:xfrm>
        </p:grpSpPr>
        <p:grpSp>
          <p:nvGrpSpPr>
            <p:cNvPr id="8" name="Grupo 7"/>
            <p:cNvGrpSpPr/>
            <p:nvPr/>
          </p:nvGrpSpPr>
          <p:grpSpPr>
            <a:xfrm>
              <a:off x="5861487" y="3817711"/>
              <a:ext cx="1339403" cy="582266"/>
              <a:chOff x="4288665" y="1397188"/>
              <a:chExt cx="1551758" cy="609182"/>
            </a:xfrm>
          </p:grpSpPr>
          <p:sp>
            <p:nvSpPr>
              <p:cNvPr id="9" name="Seta entalhada para a direita 8"/>
              <p:cNvSpPr/>
              <p:nvPr/>
            </p:nvSpPr>
            <p:spPr>
              <a:xfrm rot="9326630">
                <a:off x="4288665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 rot="20185264">
                <a:off x="4900265" y="1397188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CaixaDeTexto 13"/>
            <p:cNvSpPr txBox="1"/>
            <p:nvPr/>
          </p:nvSpPr>
          <p:spPr>
            <a:xfrm>
              <a:off x="6849255" y="3262889"/>
              <a:ext cx="1699504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Atualizar campo</a:t>
              </a:r>
              <a:endParaRPr lang="pt-BR" dirty="0"/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/>
          <a:srcRect l="39793" t="36264" r="40000" b="45489"/>
          <a:stretch/>
        </p:blipFill>
        <p:spPr>
          <a:xfrm>
            <a:off x="3392383" y="2832675"/>
            <a:ext cx="5914029" cy="3002508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 flipH="1">
            <a:off x="2613733" y="4178532"/>
            <a:ext cx="1322855" cy="566252"/>
            <a:chOff x="4288665" y="1413942"/>
            <a:chExt cx="1532586" cy="592428"/>
          </a:xfrm>
        </p:grpSpPr>
        <p:sp>
          <p:nvSpPr>
            <p:cNvPr id="22" name="Seta entalhada para a direita 21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 rot="20081349" flipH="1">
              <a:off x="4457538" y="1568535"/>
              <a:ext cx="940157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6916329" y="4615901"/>
            <a:ext cx="2805449" cy="815524"/>
            <a:chOff x="7214314" y="5704823"/>
            <a:chExt cx="2805449" cy="815524"/>
          </a:xfrm>
        </p:grpSpPr>
        <p:grpSp>
          <p:nvGrpSpPr>
            <p:cNvPr id="25" name="Grupo 24"/>
            <p:cNvGrpSpPr/>
            <p:nvPr/>
          </p:nvGrpSpPr>
          <p:grpSpPr>
            <a:xfrm>
              <a:off x="7214314" y="5938080"/>
              <a:ext cx="1339404" cy="582267"/>
              <a:chOff x="4288664" y="1397187"/>
              <a:chExt cx="1551759" cy="609183"/>
            </a:xfrm>
          </p:grpSpPr>
          <p:sp>
            <p:nvSpPr>
              <p:cNvPr id="27" name="Seta entalhada para a direita 26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CaixaDeTexto 25"/>
            <p:cNvSpPr txBox="1"/>
            <p:nvPr/>
          </p:nvSpPr>
          <p:spPr>
            <a:xfrm>
              <a:off x="8593711" y="5704823"/>
              <a:ext cx="142605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Click em OK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1795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Estará assim!</a:t>
            </a:r>
            <a:endParaRPr lang="pt-BR" sz="2400" cap="none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737" y="1860181"/>
            <a:ext cx="8816525" cy="495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1" y="702156"/>
            <a:ext cx="11142235" cy="1013800"/>
          </a:xfrm>
        </p:spPr>
        <p:txBody>
          <a:bodyPr anchor="t">
            <a:normAutofit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editar a fonte e o tamanho da letra do sumario basta seleciona-lo e editar.</a:t>
            </a: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87" y="1842237"/>
            <a:ext cx="8848441" cy="49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Lista da figuras, tabelas e equações:</a:t>
            </a:r>
            <a:b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aba inserir 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click nos em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tabela, imagens 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equações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 inseri-las.   </a:t>
            </a: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40946" y="297501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45" y="1825113"/>
            <a:ext cx="8883002" cy="499425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2695205" y="1491600"/>
            <a:ext cx="1339403" cy="582266"/>
            <a:chOff x="4288665" y="1397188"/>
            <a:chExt cx="1551758" cy="609182"/>
          </a:xfrm>
        </p:grpSpPr>
        <p:sp>
          <p:nvSpPr>
            <p:cNvPr id="7" name="Seta entalhada para a direita 6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Elipse 17"/>
          <p:cNvSpPr/>
          <p:nvPr/>
        </p:nvSpPr>
        <p:spPr>
          <a:xfrm>
            <a:off x="2047741" y="2136816"/>
            <a:ext cx="373488" cy="4647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2406948" y="2136816"/>
            <a:ext cx="373488" cy="4647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8422783" y="2136816"/>
            <a:ext cx="669702" cy="2323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2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Inserindo legendas em imagens: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a figura selecionada siga os passos a seguir.</a:t>
            </a: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967" y="1830242"/>
            <a:ext cx="8828065" cy="496336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5129313" y="1478721"/>
            <a:ext cx="1339403" cy="582266"/>
            <a:chOff x="4288665" y="1397188"/>
            <a:chExt cx="1551758" cy="609182"/>
          </a:xfrm>
        </p:grpSpPr>
        <p:sp>
          <p:nvSpPr>
            <p:cNvPr id="6" name="Seta entalhada para a direita 5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645245" y="1715956"/>
            <a:ext cx="1339403" cy="582266"/>
            <a:chOff x="4288665" y="1397188"/>
            <a:chExt cx="1551758" cy="609182"/>
          </a:xfrm>
        </p:grpSpPr>
        <p:sp>
          <p:nvSpPr>
            <p:cNvPr id="9" name="Seta entalhada para a direita 8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4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seguinte janela será aberta!</a:t>
            </a:r>
            <a:b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2400" cap="none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9079" t="29886" r="39145" b="38953"/>
          <a:stretch/>
        </p:blipFill>
        <p:spPr>
          <a:xfrm>
            <a:off x="3488028" y="1996225"/>
            <a:ext cx="5215944" cy="419646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5129313" y="2431757"/>
            <a:ext cx="1339403" cy="582266"/>
            <a:chOff x="4288665" y="1397188"/>
            <a:chExt cx="1551758" cy="609182"/>
          </a:xfrm>
        </p:grpSpPr>
        <p:sp>
          <p:nvSpPr>
            <p:cNvPr id="6" name="Seta entalhada para a direita 5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8426305" y="3803324"/>
            <a:ext cx="1339403" cy="582266"/>
            <a:chOff x="4288665" y="1397188"/>
            <a:chExt cx="1551758" cy="609182"/>
          </a:xfrm>
        </p:grpSpPr>
        <p:sp>
          <p:nvSpPr>
            <p:cNvPr id="12" name="Seta entalhada para a direita 11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/>
          <a:srcRect l="43830" t="42386" r="39343" b="44410"/>
          <a:stretch/>
        </p:blipFill>
        <p:spPr>
          <a:xfrm>
            <a:off x="4623514" y="3638490"/>
            <a:ext cx="4038299" cy="1781602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8400547" y="3268884"/>
            <a:ext cx="1339403" cy="582266"/>
            <a:chOff x="4288665" y="1397188"/>
            <a:chExt cx="1551758" cy="609182"/>
          </a:xfrm>
        </p:grpSpPr>
        <p:sp>
          <p:nvSpPr>
            <p:cNvPr id="9" name="Seta entalhada para a direita 8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864813" y="5015147"/>
            <a:ext cx="2805449" cy="815524"/>
            <a:chOff x="7214314" y="5704823"/>
            <a:chExt cx="2805449" cy="815524"/>
          </a:xfrm>
        </p:grpSpPr>
        <p:grpSp>
          <p:nvGrpSpPr>
            <p:cNvPr id="17" name="Grupo 16"/>
            <p:cNvGrpSpPr/>
            <p:nvPr/>
          </p:nvGrpSpPr>
          <p:grpSpPr>
            <a:xfrm>
              <a:off x="7214314" y="5938080"/>
              <a:ext cx="1339404" cy="582267"/>
              <a:chOff x="4288664" y="1397187"/>
              <a:chExt cx="1551759" cy="609183"/>
            </a:xfrm>
          </p:grpSpPr>
          <p:sp>
            <p:nvSpPr>
              <p:cNvPr id="19" name="Seta entalhada para a direita 18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CaixaDeTexto 17"/>
            <p:cNvSpPr txBox="1"/>
            <p:nvPr/>
          </p:nvSpPr>
          <p:spPr>
            <a:xfrm>
              <a:off x="8593711" y="5704823"/>
              <a:ext cx="142605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Click em OK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9697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Então aparecerá a legenda!</a:t>
            </a:r>
            <a:endParaRPr lang="pt-BR" sz="2400" cap="none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799" y="1862485"/>
            <a:ext cx="8679087" cy="487960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966693" y="3296992"/>
            <a:ext cx="1532586" cy="309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5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sz="2400" cap="none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Inserindo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legendas em tabelas:</a:t>
            </a:r>
            <a:r>
              <a:rPr lang="pt-BR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a 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tabela </a:t>
            </a:r>
            <a:r>
              <a:rPr lang="pt-BR" sz="24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selecionada siga os passos a seguir.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70" y="1829452"/>
            <a:ext cx="8892460" cy="4999568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5129313" y="1478721"/>
            <a:ext cx="1339403" cy="582266"/>
            <a:chOff x="4288665" y="1397188"/>
            <a:chExt cx="1551758" cy="609182"/>
          </a:xfrm>
        </p:grpSpPr>
        <p:sp>
          <p:nvSpPr>
            <p:cNvPr id="7" name="Seta entalhada para a direita 6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8645245" y="1715956"/>
            <a:ext cx="1339403" cy="582266"/>
            <a:chOff x="4288665" y="1397188"/>
            <a:chExt cx="1551758" cy="609182"/>
          </a:xfrm>
        </p:grpSpPr>
        <p:sp>
          <p:nvSpPr>
            <p:cNvPr id="10" name="Seta entalhada para a direita 9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CaixaDeTexto 10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/>
          <a:srcRect l="38980" t="30238" r="39145" b="39305"/>
          <a:stretch/>
        </p:blipFill>
        <p:spPr>
          <a:xfrm>
            <a:off x="4201967" y="2942715"/>
            <a:ext cx="3782933" cy="2961301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5423731" y="3127217"/>
            <a:ext cx="1339403" cy="582266"/>
            <a:chOff x="4288665" y="1397188"/>
            <a:chExt cx="1551758" cy="609182"/>
          </a:xfrm>
        </p:grpSpPr>
        <p:sp>
          <p:nvSpPr>
            <p:cNvPr id="14" name="Seta entalhada para a direita 13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7664655" y="3660757"/>
            <a:ext cx="1339403" cy="582266"/>
            <a:chOff x="4288665" y="1397188"/>
            <a:chExt cx="1551758" cy="609182"/>
          </a:xfrm>
        </p:grpSpPr>
        <p:sp>
          <p:nvSpPr>
            <p:cNvPr id="26" name="Seta entalhada para a direita 25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CaixaDeTexto 26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7690413" y="4014443"/>
            <a:ext cx="1339403" cy="582266"/>
            <a:chOff x="4288665" y="1397188"/>
            <a:chExt cx="1551758" cy="609182"/>
          </a:xfrm>
        </p:grpSpPr>
        <p:sp>
          <p:nvSpPr>
            <p:cNvPr id="29" name="Seta entalhada para a direita 28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CaixaDeTexto 29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6582175" y="4857775"/>
            <a:ext cx="2805449" cy="815524"/>
            <a:chOff x="7214314" y="5704823"/>
            <a:chExt cx="2805449" cy="815524"/>
          </a:xfrm>
        </p:grpSpPr>
        <p:grpSp>
          <p:nvGrpSpPr>
            <p:cNvPr id="35" name="Grupo 34"/>
            <p:cNvGrpSpPr/>
            <p:nvPr/>
          </p:nvGrpSpPr>
          <p:grpSpPr>
            <a:xfrm>
              <a:off x="7214314" y="5938080"/>
              <a:ext cx="1339404" cy="582267"/>
              <a:chOff x="4288664" y="1397187"/>
              <a:chExt cx="1551759" cy="609183"/>
            </a:xfrm>
          </p:grpSpPr>
          <p:sp>
            <p:nvSpPr>
              <p:cNvPr id="37" name="Seta entalhada para a direita 36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CaixaDeTexto 35"/>
            <p:cNvSpPr txBox="1"/>
            <p:nvPr/>
          </p:nvSpPr>
          <p:spPr>
            <a:xfrm>
              <a:off x="8593711" y="5704823"/>
              <a:ext cx="142605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Click em OK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0792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ormatando</a:t>
            </a:r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Word</a:t>
            </a: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66" y="1856866"/>
            <a:ext cx="8752067" cy="49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40" y="1856611"/>
            <a:ext cx="8673519" cy="487647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 rotWithShape="1">
          <a:blip r:embed="rId3"/>
          <a:srcRect l="38980" t="30062" r="39145" b="38952"/>
          <a:stretch/>
        </p:blipFill>
        <p:spPr>
          <a:xfrm>
            <a:off x="3885907" y="2788619"/>
            <a:ext cx="4051470" cy="32265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Inserindo legendas em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equações:</a:t>
            </a:r>
            <a:r>
              <a:rPr lang="pt-BR" sz="24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a 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equação selecionada </a:t>
            </a:r>
            <a:r>
              <a:rPr lang="pt-BR" sz="24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siga os passos a seguir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pt-BR" sz="2400" dirty="0"/>
          </a:p>
        </p:txBody>
      </p:sp>
      <p:grpSp>
        <p:nvGrpSpPr>
          <p:cNvPr id="5" name="Grupo 4"/>
          <p:cNvGrpSpPr/>
          <p:nvPr/>
        </p:nvGrpSpPr>
        <p:grpSpPr>
          <a:xfrm>
            <a:off x="5129313" y="1478721"/>
            <a:ext cx="1339403" cy="582266"/>
            <a:chOff x="4288665" y="1397188"/>
            <a:chExt cx="1551758" cy="609182"/>
          </a:xfrm>
        </p:grpSpPr>
        <p:sp>
          <p:nvSpPr>
            <p:cNvPr id="6" name="Seta entalhada para a direita 5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580850" y="1715956"/>
            <a:ext cx="1339403" cy="582266"/>
            <a:chOff x="4288665" y="1397188"/>
            <a:chExt cx="1551758" cy="609182"/>
          </a:xfrm>
        </p:grpSpPr>
        <p:sp>
          <p:nvSpPr>
            <p:cNvPr id="9" name="Seta entalhada para a direita 8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385094" y="3011306"/>
            <a:ext cx="1339403" cy="582266"/>
            <a:chOff x="4288665" y="1397188"/>
            <a:chExt cx="1551758" cy="609182"/>
          </a:xfrm>
        </p:grpSpPr>
        <p:sp>
          <p:nvSpPr>
            <p:cNvPr id="12" name="Seta entalhada para a direita 11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7664655" y="3660757"/>
            <a:ext cx="1339403" cy="582266"/>
            <a:chOff x="4288665" y="1397188"/>
            <a:chExt cx="1551758" cy="609182"/>
          </a:xfrm>
        </p:grpSpPr>
        <p:sp>
          <p:nvSpPr>
            <p:cNvPr id="15" name="Seta entalhada para a direita 14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690413" y="4014443"/>
            <a:ext cx="1339403" cy="582266"/>
            <a:chOff x="4288665" y="1397188"/>
            <a:chExt cx="1551758" cy="609182"/>
          </a:xfrm>
        </p:grpSpPr>
        <p:sp>
          <p:nvSpPr>
            <p:cNvPr id="18" name="Seta entalhada para a direita 17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492022" y="4935049"/>
            <a:ext cx="2805449" cy="815524"/>
            <a:chOff x="7214314" y="5704823"/>
            <a:chExt cx="2805449" cy="815524"/>
          </a:xfrm>
        </p:grpSpPr>
        <p:grpSp>
          <p:nvGrpSpPr>
            <p:cNvPr id="21" name="Grupo 20"/>
            <p:cNvGrpSpPr/>
            <p:nvPr/>
          </p:nvGrpSpPr>
          <p:grpSpPr>
            <a:xfrm>
              <a:off x="7214314" y="5938080"/>
              <a:ext cx="1339404" cy="582267"/>
              <a:chOff x="4288664" y="1397187"/>
              <a:chExt cx="1551759" cy="609183"/>
            </a:xfrm>
          </p:grpSpPr>
          <p:sp>
            <p:nvSpPr>
              <p:cNvPr id="23" name="Seta entalhada para a direita 22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CaixaDeTexto 21"/>
            <p:cNvSpPr txBox="1"/>
            <p:nvPr/>
          </p:nvSpPr>
          <p:spPr>
            <a:xfrm>
              <a:off x="8593711" y="5704823"/>
              <a:ext cx="142605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Click em OK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2209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Inseridas as legendas, vamos  gerar as listas.</a:t>
            </a:r>
            <a:b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gerar as listas clique na aba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em inserir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 de ilustrações</a:t>
            </a:r>
            <a:endParaRPr lang="pt-BR" sz="2400" cap="none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88" y="1825417"/>
            <a:ext cx="8853823" cy="497784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5129313" y="1478721"/>
            <a:ext cx="1339403" cy="582266"/>
            <a:chOff x="4288665" y="1397188"/>
            <a:chExt cx="1551758" cy="609182"/>
          </a:xfrm>
        </p:grpSpPr>
        <p:sp>
          <p:nvSpPr>
            <p:cNvPr id="6" name="Seta entalhada para a direita 5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8838428" y="1598679"/>
            <a:ext cx="1339403" cy="582266"/>
            <a:chOff x="4288665" y="1397188"/>
            <a:chExt cx="1551758" cy="609182"/>
          </a:xfrm>
        </p:grpSpPr>
        <p:sp>
          <p:nvSpPr>
            <p:cNvPr id="9" name="Seta entalhada para a direita 8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59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seguinte janela será aberta.</a:t>
            </a:r>
            <a:br>
              <a:rPr lang="pt-BR" sz="2400" cap="none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Selecione o tipo e clique em OK.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8329" t="15221" r="28718" b="24751"/>
          <a:stretch/>
        </p:blipFill>
        <p:spPr>
          <a:xfrm>
            <a:off x="2923504" y="1896873"/>
            <a:ext cx="5847010" cy="459408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5309617" y="4827228"/>
            <a:ext cx="1339403" cy="582266"/>
            <a:chOff x="4288665" y="1397188"/>
            <a:chExt cx="1551758" cy="609182"/>
          </a:xfrm>
        </p:grpSpPr>
        <p:sp>
          <p:nvSpPr>
            <p:cNvPr id="6" name="Seta entalhada para a direita 5"/>
            <p:cNvSpPr/>
            <p:nvPr/>
          </p:nvSpPr>
          <p:spPr>
            <a:xfrm rot="9326630">
              <a:off x="4288665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 rot="20185264">
              <a:off x="4900265" y="1397188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615860" y="5475962"/>
            <a:ext cx="2805449" cy="815524"/>
            <a:chOff x="7214314" y="5704823"/>
            <a:chExt cx="2805449" cy="815524"/>
          </a:xfrm>
        </p:grpSpPr>
        <p:grpSp>
          <p:nvGrpSpPr>
            <p:cNvPr id="12" name="Grupo 11"/>
            <p:cNvGrpSpPr/>
            <p:nvPr/>
          </p:nvGrpSpPr>
          <p:grpSpPr>
            <a:xfrm>
              <a:off x="7214314" y="5938080"/>
              <a:ext cx="1339404" cy="582267"/>
              <a:chOff x="4288664" y="1397187"/>
              <a:chExt cx="1551759" cy="609183"/>
            </a:xfrm>
          </p:grpSpPr>
          <p:sp>
            <p:nvSpPr>
              <p:cNvPr id="14" name="Seta entalhada para a direita 13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CaixaDeTexto 12"/>
            <p:cNvSpPr txBox="1"/>
            <p:nvPr/>
          </p:nvSpPr>
          <p:spPr>
            <a:xfrm>
              <a:off x="8593711" y="5704823"/>
              <a:ext cx="142605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Click em OK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9437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t-BR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Ponto suas listas serão inseridas.</a:t>
            </a:r>
            <a:endParaRPr lang="pt-BR" cap="none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57" y="1844746"/>
            <a:ext cx="8818486" cy="49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Obrigado!</a:t>
            </a:r>
            <a:endParaRPr lang="pt-BR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08000"/>
          </a:xfrm>
        </p:spPr>
        <p:txBody>
          <a:bodyPr anchor="t">
            <a:normAutofit/>
          </a:bodyPr>
          <a:lstStyle/>
          <a:p>
            <a:r>
              <a:rPr lang="pt-BR" sz="24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lique na aba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layout da página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 depois clique em </a:t>
            </a:r>
            <a:r>
              <a:rPr lang="pt-BR" sz="2400" cap="none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argens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 depois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margens personalizadas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como mostra a figura a seguir:</a:t>
            </a: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307" y="1842641"/>
            <a:ext cx="8771651" cy="4931646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4481849" y="1458467"/>
            <a:ext cx="1339404" cy="582267"/>
            <a:chOff x="4288664" y="1397187"/>
            <a:chExt cx="1551759" cy="609183"/>
          </a:xfrm>
        </p:grpSpPr>
        <p:sp>
          <p:nvSpPr>
            <p:cNvPr id="5" name="Seta entalhada para a direita 4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 rot="20185264">
              <a:off x="4900265" y="1397187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903927" y="1741593"/>
            <a:ext cx="1339404" cy="582267"/>
            <a:chOff x="4288664" y="1397187"/>
            <a:chExt cx="1551759" cy="609183"/>
          </a:xfrm>
        </p:grpSpPr>
        <p:sp>
          <p:nvSpPr>
            <p:cNvPr id="9" name="Seta entalhada para a direita 8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 rot="20185264">
              <a:off x="4900265" y="1397187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837581" y="4665097"/>
            <a:ext cx="1339404" cy="582267"/>
            <a:chOff x="4288664" y="1397187"/>
            <a:chExt cx="1551759" cy="609183"/>
          </a:xfrm>
        </p:grpSpPr>
        <p:sp>
          <p:nvSpPr>
            <p:cNvPr id="12" name="Seta entalhada para a direita 11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 rot="20185264">
              <a:off x="4900265" y="1397187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38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seguinte janela será aberta.</a:t>
            </a:r>
            <a:b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Coloque </a:t>
            </a:r>
            <a:r>
              <a:rPr lang="pt-BR" sz="2400" cap="non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margens especificadas, conforme demostra a figura e, escolha a orientação retrato.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277" t="10129" r="32406" b="18546"/>
          <a:stretch/>
        </p:blipFill>
        <p:spPr>
          <a:xfrm>
            <a:off x="3902299" y="2073499"/>
            <a:ext cx="4031088" cy="457690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4507605" y="2562896"/>
            <a:ext cx="1313645" cy="953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6797898" y="2562896"/>
            <a:ext cx="1313645" cy="953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3672626" y="3294845"/>
            <a:ext cx="1313645" cy="953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9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mesma janela click na aba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papel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 escolha o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tamanho do papel</a:t>
            </a:r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A4 (21 cm × 29,7 cm). </a:t>
            </a:r>
            <a:endParaRPr lang="pt-BR" sz="2400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2447" t="10343" r="32414" b="19410"/>
          <a:stretch/>
        </p:blipFill>
        <p:spPr>
          <a:xfrm>
            <a:off x="3982791" y="1893195"/>
            <a:ext cx="4226418" cy="475025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4872507" y="1715956"/>
            <a:ext cx="1339404" cy="582267"/>
            <a:chOff x="4288664" y="1397187"/>
            <a:chExt cx="1551759" cy="609183"/>
          </a:xfrm>
        </p:grpSpPr>
        <p:sp>
          <p:nvSpPr>
            <p:cNvPr id="6" name="Seta entalhada para a direita 5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 rot="20185264">
              <a:off x="4900265" y="1397187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5426298" y="2142467"/>
            <a:ext cx="1339404" cy="582267"/>
            <a:chOff x="4288664" y="1397187"/>
            <a:chExt cx="1551759" cy="609183"/>
          </a:xfrm>
        </p:grpSpPr>
        <p:sp>
          <p:nvSpPr>
            <p:cNvPr id="15" name="Seta entalhada para a direita 14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 rot="20185264">
              <a:off x="4900265" y="1397187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7214314" y="5704823"/>
            <a:ext cx="2805449" cy="815524"/>
            <a:chOff x="7214314" y="5704823"/>
            <a:chExt cx="2805449" cy="815524"/>
          </a:xfrm>
        </p:grpSpPr>
        <p:grpSp>
          <p:nvGrpSpPr>
            <p:cNvPr id="17" name="Grupo 16"/>
            <p:cNvGrpSpPr/>
            <p:nvPr/>
          </p:nvGrpSpPr>
          <p:grpSpPr>
            <a:xfrm>
              <a:off x="7214314" y="5938080"/>
              <a:ext cx="1339404" cy="582267"/>
              <a:chOff x="4288664" y="1397187"/>
              <a:chExt cx="1551759" cy="609183"/>
            </a:xfrm>
          </p:grpSpPr>
          <p:sp>
            <p:nvSpPr>
              <p:cNvPr id="18" name="Seta entalhada para a direita 17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CaixaDeTexto 19"/>
            <p:cNvSpPr txBox="1"/>
            <p:nvPr/>
          </p:nvSpPr>
          <p:spPr>
            <a:xfrm>
              <a:off x="8593711" y="5704823"/>
              <a:ext cx="142605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Click em OK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162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599124"/>
            <a:ext cx="11029616" cy="1013800"/>
          </a:xfrm>
        </p:spPr>
        <p:txBody>
          <a:bodyPr anchor="t">
            <a:normAutofit fontScale="90000"/>
          </a:bodyPr>
          <a:lstStyle/>
          <a:p>
            <a:r>
              <a:rPr lang="pt-BR" sz="27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Iniciando a digitação de um trabalho acadêmico:</a:t>
            </a:r>
            <a:br>
              <a:rPr lang="pt-BR" sz="27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7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próximo passo é a escolha da fonte e espaçamento entre linhas. para tanto clique na aba página inicial. </a:t>
            </a:r>
            <a:r>
              <a:rPr lang="pt-BR" dirty="0"/>
              <a:t/>
            </a:r>
            <a:br>
              <a:rPr lang="pt-BR" dirty="0"/>
            </a:br>
            <a:endParaRPr lang="pt-BR" cap="non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725" y="1845202"/>
            <a:ext cx="8778550" cy="493552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2683099" y="1463688"/>
            <a:ext cx="1339404" cy="582267"/>
            <a:chOff x="4288664" y="1397187"/>
            <a:chExt cx="1551759" cy="609183"/>
          </a:xfrm>
        </p:grpSpPr>
        <p:sp>
          <p:nvSpPr>
            <p:cNvPr id="6" name="Seta entalhada para a direita 5"/>
            <p:cNvSpPr/>
            <p:nvPr/>
          </p:nvSpPr>
          <p:spPr>
            <a:xfrm rot="9326630">
              <a:off x="4288664" y="1413942"/>
              <a:ext cx="1532586" cy="592428"/>
            </a:xfrm>
            <a:prstGeom prst="notched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 rot="20185264">
              <a:off x="4900265" y="1397187"/>
              <a:ext cx="940158" cy="386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1º</a:t>
              </a:r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393443" y="1712960"/>
            <a:ext cx="5222523" cy="2635449"/>
            <a:chOff x="3393443" y="1712960"/>
            <a:chExt cx="5222523" cy="2635449"/>
          </a:xfrm>
        </p:grpSpPr>
        <p:grpSp>
          <p:nvGrpSpPr>
            <p:cNvPr id="8" name="Grupo 7"/>
            <p:cNvGrpSpPr/>
            <p:nvPr/>
          </p:nvGrpSpPr>
          <p:grpSpPr>
            <a:xfrm>
              <a:off x="3393443" y="1712960"/>
              <a:ext cx="1339404" cy="582267"/>
              <a:chOff x="4288664" y="1397187"/>
              <a:chExt cx="1551759" cy="609183"/>
            </a:xfrm>
          </p:grpSpPr>
          <p:sp>
            <p:nvSpPr>
              <p:cNvPr id="9" name="Seta entalhada para a direita 8"/>
              <p:cNvSpPr/>
              <p:nvPr/>
            </p:nvSpPr>
            <p:spPr>
              <a:xfrm rot="9326630">
                <a:off x="4288664" y="1413942"/>
                <a:ext cx="1532586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CaixaDeTexto 14"/>
            <p:cNvSpPr txBox="1"/>
            <p:nvPr/>
          </p:nvSpPr>
          <p:spPr>
            <a:xfrm>
              <a:off x="4062496" y="3425079"/>
              <a:ext cx="45534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fonte deve ser </a:t>
              </a:r>
              <a:r>
                <a:rPr lang="pt-BR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Times new Roman </a:t>
              </a: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 </a:t>
              </a:r>
              <a:r>
                <a:rPr lang="pt-BR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Arial</a:t>
              </a:r>
              <a:r>
                <a:rPr lang="pt-B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tamanho 12.</a:t>
              </a:r>
            </a:p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0358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034" y="1897888"/>
            <a:ext cx="8661931" cy="486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pt-BR" sz="2400" cap="non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formatar o espaçamento clique no botão </a:t>
            </a:r>
            <a:r>
              <a:rPr lang="pt-BR" sz="2400" cap="none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espaçamento entre linhas.</a:t>
            </a:r>
            <a:endParaRPr lang="pt-BR" sz="2400" dirty="0">
              <a:solidFill>
                <a:srgbClr val="FFC000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451538" y="2331076"/>
            <a:ext cx="3812145" cy="3284113"/>
            <a:chOff x="3451538" y="2331076"/>
            <a:chExt cx="3812145" cy="3284113"/>
          </a:xfrm>
        </p:grpSpPr>
        <p:pic>
          <p:nvPicPr>
            <p:cNvPr id="8" name="Imagem 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1538" y="2331076"/>
              <a:ext cx="3812145" cy="328411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4808108" y="2366222"/>
              <a:ext cx="1339401" cy="582267"/>
              <a:chOff x="4288667" y="1397187"/>
              <a:chExt cx="1551756" cy="609183"/>
            </a:xfrm>
          </p:grpSpPr>
          <p:sp>
            <p:nvSpPr>
              <p:cNvPr id="6" name="Seta entalhada para a direita 5"/>
              <p:cNvSpPr/>
              <p:nvPr/>
            </p:nvSpPr>
            <p:spPr>
              <a:xfrm rot="9326630">
                <a:off x="4288667" y="1413942"/>
                <a:ext cx="1532587" cy="592428"/>
              </a:xfrm>
              <a:prstGeom prst="notched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 rot="20185264">
                <a:off x="4900265" y="1397187"/>
                <a:ext cx="940158" cy="386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1º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37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588</TotalTime>
  <Words>808</Words>
  <Application>Microsoft Office PowerPoint</Application>
  <PresentationFormat>Widescreen</PresentationFormat>
  <Paragraphs>137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Arial</vt:lpstr>
      <vt:lpstr>Gill Sans MT</vt:lpstr>
      <vt:lpstr>Verdana</vt:lpstr>
      <vt:lpstr>Wingdings 2</vt:lpstr>
      <vt:lpstr>Dividendo</vt:lpstr>
      <vt:lpstr>Formatação de trabalhos acadêmicos no Word</vt:lpstr>
      <vt:lpstr>ABNT NBR 14724</vt:lpstr>
      <vt:lpstr>ABNT NBR 14724</vt:lpstr>
      <vt:lpstr>Formatando o Word</vt:lpstr>
      <vt:lpstr>Clique na aba layout da página, e depois clique em margens, e depois margens personalizadas como mostra a figura a seguir:</vt:lpstr>
      <vt:lpstr>A seguinte janela será aberta. Coloque as margens especificadas, conforme demostra a figura e, escolha a orientação retrato.</vt:lpstr>
      <vt:lpstr>Na mesma janela click na aba papel  e escolha o tamanho do papel, A4 (21 cm × 29,7 cm). </vt:lpstr>
      <vt:lpstr>Iniciando a digitação de um trabalho acadêmico: O próximo passo é a escolha da fonte e espaçamento entre linhas. para tanto clique na aba página inicial.  </vt:lpstr>
      <vt:lpstr>Para formatar o espaçamento clique no botão espaçamento entre linhas.</vt:lpstr>
      <vt:lpstr>A seguinte janela será aberta. Espaçamento entre linhas é de 1,5 para todo corpo do texto   </vt:lpstr>
      <vt:lpstr>Citações de mais de três linhas, notas de rodapé, referências, legendas das ilustrações e das tabelas, devem ser digitados ou datilografados em espaço simples.</vt:lpstr>
      <vt:lpstr>Citações com mais de três linhas devem ser destacadas do texto com um recuo de 4 cm, para isso siga os passos a seguir.</vt:lpstr>
      <vt:lpstr>Clique na aba layout da página, no grupo parágrafo , e depois edite recuar á esquerda como mostra a figura a seguir:</vt:lpstr>
      <vt:lpstr>Inserindo numero de página</vt:lpstr>
      <vt:lpstr>Com o cursor do mouse no final da ultima pagina que não deve ser paginada clique na aba layout da página, clique em quebras e após em próxima página, como mostra a figura a seguir. </vt:lpstr>
      <vt:lpstr>Em seguida clique na  aba inserir, depois em cabeçalho, depois em editar cabeçalho, como mostra a figura: </vt:lpstr>
      <vt:lpstr>Aparecerá uma área para formatar o cabeçalho. Desmarque a opção vincular ao anterior. Logo após clique em número de página.</vt:lpstr>
      <vt:lpstr>Após clique em número de página, clique em início da página, e escolha a opção conforme a figura, e insira o número de página.</vt:lpstr>
      <vt:lpstr>Depois e só editar número de página.</vt:lpstr>
      <vt:lpstr>Segundo as normas da ABNT a numeração deve ficar a 2 cm da borda superior, ficando o último algarismo a 2 cm da borda direita da folha. Para isso siga os passos a seguir:</vt:lpstr>
      <vt:lpstr>Criando sumário. Primeiro iremos atribuir estilos aos títulos, como mostra a figura:  </vt:lpstr>
      <vt:lpstr>Clique como o botão direito do mouse em Título 1, em seguida em Modificar. </vt:lpstr>
      <vt:lpstr>A seguinte janela será aberta. Edite conforme a figura abaixo.</vt:lpstr>
      <vt:lpstr>Com o cursor do mouse no início do título, clique em Título 1.</vt:lpstr>
      <vt:lpstr>Atribuindo estilos aos subtítulos: Como no Título 1 edite o Titulo 2 conforme a figura abaixo.</vt:lpstr>
      <vt:lpstr>Para subtítulos de outros subtítulos basta fazer conforme editamos o título 2, clicando em título 3, 4, 5 ... E assim sucessivamente. </vt:lpstr>
      <vt:lpstr>Atribuídos os estilos aos títulos: Iremos inserir o sumário, na aba referência, clique em sumário, e em personalizar sumário.  </vt:lpstr>
      <vt:lpstr>A seguinte janela será aberta. Edite conforme a figura abaixo.</vt:lpstr>
      <vt:lpstr>Seu sumário estará criado! </vt:lpstr>
      <vt:lpstr>Note que a numeração dos títulos foi removida , para inseri-las siga os passo a seguir.</vt:lpstr>
      <vt:lpstr>Todos serão numerados simultaneamente.</vt:lpstr>
      <vt:lpstr>Após esse passo e necessário atualizar o sumário para isso siga os passos a seguir.</vt:lpstr>
      <vt:lpstr>Estará assim!</vt:lpstr>
      <vt:lpstr>Para editar a fonte e o tamanho da letra do sumario basta seleciona-lo e editar.</vt:lpstr>
      <vt:lpstr>Lista da figuras, tabelas e equações: Na aba inserir click nos em tabela, imagens ou equações para  inseri-las.   </vt:lpstr>
      <vt:lpstr>Inserindo legendas em imagens: Com a figura selecionada siga os passos a seguir.</vt:lpstr>
      <vt:lpstr>A seguinte janela será aberta! </vt:lpstr>
      <vt:lpstr>Então aparecerá a legenda!</vt:lpstr>
      <vt:lpstr>Inserindo legendas em tabelas: Com a tabela selecionada siga os passos a seguir.</vt:lpstr>
      <vt:lpstr>Inserindo legendas em equações: Com a equação selecionada e siga os passos a seguir. </vt:lpstr>
      <vt:lpstr>Inseridas as legendas, vamos  gerar as listas. Para gerar as listas clique na aba referência e em inserir índice de ilustrações</vt:lpstr>
      <vt:lpstr>A seguinte janela será aberta. Selecione o tipo e clique em OK.</vt:lpstr>
      <vt:lpstr>Ponto suas listas serão inseridas.</vt:lpstr>
      <vt:lpstr>Obrigado!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Formatação de trabalhos acadêmicos no Word</dc:title>
  <dc:creator>Eurides</dc:creator>
  <cp:lastModifiedBy>Eurides</cp:lastModifiedBy>
  <cp:revision>65</cp:revision>
  <dcterms:created xsi:type="dcterms:W3CDTF">2017-03-23T12:42:54Z</dcterms:created>
  <dcterms:modified xsi:type="dcterms:W3CDTF">2017-03-27T15:56:06Z</dcterms:modified>
</cp:coreProperties>
</file>