
<file path=[Content_Types].xml><?xml version="1.0" encoding="utf-8"?>
<Types xmlns="http://schemas.openxmlformats.org/package/2006/content-types">
  <Default Extension="png" ContentType="image/png"/>
  <Default Extension="emf" ContentType="image/x-emf"/>
  <Default Extension="com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6" r:id="rId4"/>
    <p:sldId id="263" r:id="rId5"/>
    <p:sldId id="267" r:id="rId6"/>
    <p:sldId id="264" r:id="rId7"/>
    <p:sldId id="268" r:id="rId8"/>
    <p:sldId id="265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4" r:id="rId74"/>
    <p:sldId id="335" r:id="rId75"/>
    <p:sldId id="336" r:id="rId76"/>
    <p:sldId id="337" r:id="rId77"/>
    <p:sldId id="338" r:id="rId78"/>
    <p:sldId id="339" r:id="rId79"/>
    <p:sldId id="340" r:id="rId80"/>
    <p:sldId id="341" r:id="rId81"/>
    <p:sldId id="342" r:id="rId82"/>
    <p:sldId id="343" r:id="rId83"/>
    <p:sldId id="344" r:id="rId8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51C6-EA91-40CF-930E-E646793739D2}" type="datetimeFigureOut">
              <a:rPr lang="pt-BR" smtClean="0"/>
              <a:t>16/02/2018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8630-8C17-44A6-9163-2904E42FC2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5742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51C6-EA91-40CF-930E-E646793739D2}" type="datetimeFigureOut">
              <a:rPr lang="pt-BR" smtClean="0"/>
              <a:t>16/02/2018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8630-8C17-44A6-9163-2904E42FC2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59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51C6-EA91-40CF-930E-E646793739D2}" type="datetimeFigureOut">
              <a:rPr lang="pt-BR" smtClean="0"/>
              <a:t>16/02/2018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8630-8C17-44A6-9163-2904E42FC2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131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51C6-EA91-40CF-930E-E646793739D2}" type="datetimeFigureOut">
              <a:rPr lang="pt-BR" smtClean="0"/>
              <a:t>16/02/2018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8630-8C17-44A6-9163-2904E42FC2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034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51C6-EA91-40CF-930E-E646793739D2}" type="datetimeFigureOut">
              <a:rPr lang="pt-BR" smtClean="0"/>
              <a:t>16/02/2018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8630-8C17-44A6-9163-2904E42FC2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503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51C6-EA91-40CF-930E-E646793739D2}" type="datetimeFigureOut">
              <a:rPr lang="pt-BR" smtClean="0"/>
              <a:t>16/02/2018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8630-8C17-44A6-9163-2904E42FC2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6897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51C6-EA91-40CF-930E-E646793739D2}" type="datetimeFigureOut">
              <a:rPr lang="pt-BR" smtClean="0"/>
              <a:t>16/02/2018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8630-8C17-44A6-9163-2904E42FC2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8388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51C6-EA91-40CF-930E-E646793739D2}" type="datetimeFigureOut">
              <a:rPr lang="pt-BR" smtClean="0"/>
              <a:t>16/02/2018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8630-8C17-44A6-9163-2904E42FC2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112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51C6-EA91-40CF-930E-E646793739D2}" type="datetimeFigureOut">
              <a:rPr lang="pt-BR" smtClean="0"/>
              <a:t>16/02/2018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8630-8C17-44A6-9163-2904E42FC2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324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51C6-EA91-40CF-930E-E646793739D2}" type="datetimeFigureOut">
              <a:rPr lang="pt-BR" smtClean="0"/>
              <a:t>16/02/2018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8630-8C17-44A6-9163-2904E42FC2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084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51C6-EA91-40CF-930E-E646793739D2}" type="datetimeFigureOut">
              <a:rPr lang="pt-BR" smtClean="0"/>
              <a:t>16/02/2018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8630-8C17-44A6-9163-2904E42FC2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4185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C51C6-EA91-40CF-930E-E646793739D2}" type="datetimeFigureOut">
              <a:rPr lang="pt-BR" smtClean="0"/>
              <a:t>16/02/2018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68630-8C17-44A6-9163-2904E42FC2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1746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2.png"/><Relationship Id="rId7" Type="http://schemas.openxmlformats.org/officeDocument/2006/relationships/image" Target="../media/image95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8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92.png"/><Relationship Id="rId7" Type="http://schemas.openxmlformats.org/officeDocument/2006/relationships/image" Target="../media/image105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com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2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8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Water-Image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7152"/>
            <a:ext cx="9144000" cy="265176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5800" y="2409552"/>
            <a:ext cx="7772400" cy="2387600"/>
          </a:xfrm>
        </p:spPr>
        <p:txBody>
          <a:bodyPr>
            <a:noAutofit/>
          </a:bodyPr>
          <a:lstStyle/>
          <a:p>
            <a:b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Redes de Abastecimento de Água:</a:t>
            </a:r>
            <a:b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4000" b="1" dirty="0"/>
              <a:t>Dimensionamento de Redes Ramificadas</a:t>
            </a:r>
            <a:br>
              <a:rPr lang="pt-BR" sz="4000" b="1" dirty="0"/>
            </a:br>
            <a:br>
              <a:rPr lang="pt-BR" sz="4000" b="1" dirty="0"/>
            </a:br>
            <a:r>
              <a:rPr lang="pt-BR" sz="2800" b="1" dirty="0"/>
              <a:t>Professor: Renato Fernandes</a:t>
            </a:r>
            <a:br>
              <a:rPr lang="pt-BR" sz="2800" b="1" dirty="0"/>
            </a:br>
            <a:r>
              <a:rPr lang="pt-BR" sz="2800" b="1" dirty="0"/>
              <a:t>Monitora: Maria Clara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2828404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5799" y="-77622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4º Passo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6566"/>
            <a:ext cx="4459313" cy="34488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 explicativo retangular 10"/>
              <p:cNvSpPr/>
              <p:nvPr/>
            </p:nvSpPr>
            <p:spPr>
              <a:xfrm>
                <a:off x="5537917" y="1354472"/>
                <a:ext cx="2820472" cy="574035"/>
              </a:xfrm>
              <a:prstGeom prst="wedgeRectCallout">
                <a:avLst>
                  <a:gd name="adj1" fmla="val -114923"/>
                  <a:gd name="adj2" fmla="val -9098"/>
                </a:avLst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𝑚𝑎𝑟𝑐h𝑎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Texto explicativo retangular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917" y="1354472"/>
                <a:ext cx="2820472" cy="574035"/>
              </a:xfrm>
              <a:prstGeom prst="wedgeRectCallout">
                <a:avLst>
                  <a:gd name="adj1" fmla="val -114923"/>
                  <a:gd name="adj2" fmla="val -9098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48" y="3523315"/>
            <a:ext cx="5045300" cy="31456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 explicativo retangular 11"/>
              <p:cNvSpPr/>
              <p:nvPr/>
            </p:nvSpPr>
            <p:spPr>
              <a:xfrm>
                <a:off x="5995117" y="4614736"/>
                <a:ext cx="2820472" cy="732320"/>
              </a:xfrm>
              <a:prstGeom prst="wedgeRectCallout">
                <a:avLst>
                  <a:gd name="adj1" fmla="val -89352"/>
                  <a:gd name="adj2" fmla="val -95265"/>
                </a:avLst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Texto explicativo retangular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117" y="4614736"/>
                <a:ext cx="2820472" cy="732320"/>
              </a:xfrm>
              <a:prstGeom prst="wedgeRectCallout">
                <a:avLst>
                  <a:gd name="adj1" fmla="val -89352"/>
                  <a:gd name="adj2" fmla="val -95265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6"/>
          <p:cNvSpPr/>
          <p:nvPr/>
        </p:nvSpPr>
        <p:spPr>
          <a:xfrm>
            <a:off x="6188302" y="2828519"/>
            <a:ext cx="2627287" cy="100129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Como este trecho é no final da rede utiliza essa fórmula  </a:t>
            </a:r>
          </a:p>
        </p:txBody>
      </p:sp>
      <p:cxnSp>
        <p:nvCxnSpPr>
          <p:cNvPr id="15" name="Conector de seta reta 14"/>
          <p:cNvCxnSpPr/>
          <p:nvPr/>
        </p:nvCxnSpPr>
        <p:spPr>
          <a:xfrm flipH="1">
            <a:off x="7405353" y="3918418"/>
            <a:ext cx="447540" cy="6077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36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5799" y="-77622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5º Passo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80304" y="1081825"/>
            <a:ext cx="8615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Diâmetro</a:t>
            </a:r>
          </a:p>
          <a:p>
            <a:r>
              <a:rPr lang="pt-BR" sz="2500" dirty="0"/>
              <a:t>De acordo com o resultado da vazão fictícia, o diâmetro é estabelecido pela tabela abaixo: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47" y="2551758"/>
            <a:ext cx="4157885" cy="319093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114" y="3446733"/>
            <a:ext cx="4434156" cy="3190934"/>
          </a:xfrm>
          <a:prstGeom prst="rect">
            <a:avLst/>
          </a:prstGeom>
        </p:spPr>
      </p:pic>
      <p:sp>
        <p:nvSpPr>
          <p:cNvPr id="13" name="Elipse 12"/>
          <p:cNvSpPr/>
          <p:nvPr/>
        </p:nvSpPr>
        <p:spPr>
          <a:xfrm>
            <a:off x="8180609" y="3992450"/>
            <a:ext cx="555179" cy="3734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801710" y="2807592"/>
            <a:ext cx="370268" cy="3219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a direita 18"/>
          <p:cNvSpPr/>
          <p:nvPr/>
        </p:nvSpPr>
        <p:spPr>
          <a:xfrm rot="3264238">
            <a:off x="7335698" y="2612703"/>
            <a:ext cx="1218693" cy="389778"/>
          </a:xfrm>
          <a:prstGeom prst="rightArrow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786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840016" y="-185331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6º Passo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80304" y="948119"/>
            <a:ext cx="86159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accent1">
                    <a:lumMod val="50000"/>
                  </a:schemeClr>
                </a:solidFill>
              </a:rPr>
              <a:t>Velocidade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2533588" y="1194340"/>
                <a:ext cx="3680470" cy="1441933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>
                    <a:solidFill>
                      <a:schemeClr val="accent1">
                        <a:lumMod val="50000"/>
                      </a:schemeClr>
                    </a:solidFill>
                  </a:rPr>
                  <a:t>Equação da Continuidade</a:t>
                </a:r>
              </a:p>
              <a:p>
                <a:pPr algn="ctr"/>
                <a:endParaRPr lang="pt-BR" b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pt-BR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588" y="1194340"/>
                <a:ext cx="3680470" cy="1441933"/>
              </a:xfrm>
              <a:prstGeom prst="rect">
                <a:avLst/>
              </a:prstGeom>
              <a:blipFill rotWithShape="0">
                <a:blip r:embed="rId2"/>
                <a:stretch>
                  <a:fillRect t="-2092"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16" y="2781383"/>
            <a:ext cx="7067614" cy="4076617"/>
          </a:xfrm>
          <a:prstGeom prst="rect">
            <a:avLst/>
          </a:prstGeom>
        </p:spPr>
      </p:pic>
      <p:sp>
        <p:nvSpPr>
          <p:cNvPr id="10" name="Texto explicativo retangular 9"/>
          <p:cNvSpPr/>
          <p:nvPr/>
        </p:nvSpPr>
        <p:spPr>
          <a:xfrm>
            <a:off x="7309269" y="1047349"/>
            <a:ext cx="1487001" cy="1086290"/>
          </a:xfrm>
          <a:prstGeom prst="wedgeRectCallout">
            <a:avLst>
              <a:gd name="adj1" fmla="val -92468"/>
              <a:gd name="adj2" fmla="val 108752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Inserir a fórmula na célula</a:t>
            </a:r>
          </a:p>
        </p:txBody>
      </p:sp>
      <p:sp>
        <p:nvSpPr>
          <p:cNvPr id="7" name="Elipse 6"/>
          <p:cNvSpPr/>
          <p:nvPr/>
        </p:nvSpPr>
        <p:spPr>
          <a:xfrm>
            <a:off x="4919730" y="2781383"/>
            <a:ext cx="463639" cy="3224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5711782" y="2781383"/>
            <a:ext cx="463639" cy="3224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840017" y="4095482"/>
            <a:ext cx="254688" cy="3219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062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840016" y="-185331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7º Passo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180304" y="1033968"/>
                <a:ext cx="8615966" cy="1241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600" b="1" dirty="0">
                    <a:solidFill>
                      <a:schemeClr val="accent1">
                        <a:lumMod val="50000"/>
                      </a:schemeClr>
                    </a:solidFill>
                  </a:rPr>
                  <a:t>Perda de Carga (</a:t>
                </a:r>
                <a:r>
                  <a:rPr lang="pt-BR" sz="2600" b="1" dirty="0" err="1">
                    <a:solidFill>
                      <a:schemeClr val="accent1">
                        <a:lumMod val="50000"/>
                      </a:schemeClr>
                    </a:solidFill>
                  </a:rPr>
                  <a:t>Hazen</a:t>
                </a:r>
                <a:r>
                  <a:rPr lang="pt-BR" sz="2600" b="1" dirty="0">
                    <a:solidFill>
                      <a:schemeClr val="accent1">
                        <a:lumMod val="50000"/>
                      </a:schemeClr>
                    </a:solidFill>
                  </a:rPr>
                  <a:t> Willians)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pt-BR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=10,65 ∗ </m:t>
                      </m:r>
                      <m:f>
                        <m:fPr>
                          <m:ctrlP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p>
                            <m:sSupPr>
                              <m:ctrlPr>
                                <a:rPr lang="pt-BR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pt-BR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1,85</m:t>
                              </m:r>
                            </m:sup>
                          </m:sSup>
                          <m: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∗ </m:t>
                          </m:r>
                          <m:sSup>
                            <m:sSupPr>
                              <m:ctrlPr>
                                <a:rPr lang="pt-BR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pt-BR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4,87</m:t>
                              </m:r>
                            </m:sup>
                          </m:sSup>
                        </m:den>
                      </m:f>
                      <m:r>
                        <a:rPr lang="pt-BR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 </m:t>
                      </m:r>
                      <m:sSup>
                        <m:sSupPr>
                          <m:ctrlP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1,85</m:t>
                          </m:r>
                        </m:sup>
                      </m:sSup>
                    </m:oMath>
                  </m:oMathPara>
                </a14:m>
                <a:endParaRPr lang="pt-BR" sz="2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04" y="1033968"/>
                <a:ext cx="8615966" cy="1241622"/>
              </a:xfrm>
              <a:prstGeom prst="rect">
                <a:avLst/>
              </a:prstGeom>
              <a:blipFill rotWithShape="0">
                <a:blip r:embed="rId2"/>
                <a:stretch>
                  <a:fillRect l="-1274" t="-44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" y="2560702"/>
            <a:ext cx="8886423" cy="4297298"/>
          </a:xfrm>
          <a:prstGeom prst="rect">
            <a:avLst/>
          </a:prstGeom>
        </p:spPr>
      </p:pic>
      <p:sp>
        <p:nvSpPr>
          <p:cNvPr id="13" name="Elipse 12"/>
          <p:cNvSpPr/>
          <p:nvPr/>
        </p:nvSpPr>
        <p:spPr>
          <a:xfrm>
            <a:off x="4159877" y="2560701"/>
            <a:ext cx="321972" cy="2726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4891826" y="2560700"/>
            <a:ext cx="321972" cy="2726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180304" y="3962352"/>
            <a:ext cx="321972" cy="2726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1430629" y="2560700"/>
            <a:ext cx="256504" cy="2726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exto explicativo retangular 16"/>
          <p:cNvSpPr/>
          <p:nvPr/>
        </p:nvSpPr>
        <p:spPr>
          <a:xfrm>
            <a:off x="7463815" y="665600"/>
            <a:ext cx="1332455" cy="979958"/>
          </a:xfrm>
          <a:prstGeom prst="wedgeRectCallout">
            <a:avLst>
              <a:gd name="adj1" fmla="val -56733"/>
              <a:gd name="adj2" fmla="val 139448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Inserir a fórmula na célula</a:t>
            </a:r>
          </a:p>
        </p:txBody>
      </p:sp>
    </p:spTree>
    <p:extLst>
      <p:ext uri="{BB962C8B-B14F-4D97-AF65-F5344CB8AC3E}">
        <p14:creationId xmlns:p14="http://schemas.microsoft.com/office/powerpoint/2010/main" val="45833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840016" y="-185331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8º Passo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180304" y="1033968"/>
                <a:ext cx="8615966" cy="1276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600" b="1" dirty="0">
                    <a:solidFill>
                      <a:schemeClr val="accent1">
                        <a:lumMod val="50000"/>
                      </a:schemeClr>
                    </a:solidFill>
                  </a:rPr>
                  <a:t>Perda de Carga Unitária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pt-BR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pt-BR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04" y="1033968"/>
                <a:ext cx="8615966" cy="1276119"/>
              </a:xfrm>
              <a:prstGeom prst="rect">
                <a:avLst/>
              </a:prstGeom>
              <a:blipFill rotWithShape="0">
                <a:blip r:embed="rId2"/>
                <a:stretch>
                  <a:fillRect l="-1274" t="-430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6605"/>
            <a:ext cx="9069066" cy="3867690"/>
          </a:xfrm>
          <a:prstGeom prst="rect">
            <a:avLst/>
          </a:prstGeom>
        </p:spPr>
      </p:pic>
      <p:sp>
        <p:nvSpPr>
          <p:cNvPr id="18" name="Texto explicativo retangular 17"/>
          <p:cNvSpPr/>
          <p:nvPr/>
        </p:nvSpPr>
        <p:spPr>
          <a:xfrm>
            <a:off x="6858507" y="958577"/>
            <a:ext cx="1332455" cy="979958"/>
          </a:xfrm>
          <a:prstGeom prst="wedgeRectCallout">
            <a:avLst>
              <a:gd name="adj1" fmla="val -75098"/>
              <a:gd name="adj2" fmla="val 124992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Inserir a fórmula na célula</a:t>
            </a:r>
          </a:p>
        </p:txBody>
      </p:sp>
      <p:sp>
        <p:nvSpPr>
          <p:cNvPr id="19" name="Elipse 18"/>
          <p:cNvSpPr/>
          <p:nvPr/>
        </p:nvSpPr>
        <p:spPr>
          <a:xfrm>
            <a:off x="7106992" y="2786606"/>
            <a:ext cx="349876" cy="2141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0" y="4043966"/>
            <a:ext cx="283335" cy="2167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>
            <a:off x="1272862" y="2786604"/>
            <a:ext cx="283335" cy="2167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538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840016" y="-185331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9º Passo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ixaDeTexto 1"/>
              <p:cNvSpPr txBox="1"/>
              <p:nvPr/>
            </p:nvSpPr>
            <p:spPr>
              <a:xfrm>
                <a:off x="180304" y="1033968"/>
                <a:ext cx="8615966" cy="609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600" b="1" dirty="0">
                    <a:solidFill>
                      <a:schemeClr val="accent1">
                        <a:lumMod val="50000"/>
                      </a:schemeClr>
                    </a:solidFill>
                  </a:rPr>
                  <a:t>Cota Piezométrica</a:t>
                </a:r>
              </a:p>
              <a:p>
                <a:endParaRPr lang="pt-BR" sz="26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algn="ctr"/>
                <a:r>
                  <a:rPr lang="pt-BR" sz="2600" b="1" dirty="0"/>
                  <a:t>Jusante → </a:t>
                </a:r>
                <a14:m>
                  <m:oMath xmlns:m="http://schemas.openxmlformats.org/officeDocument/2006/math">
                    <m:r>
                      <a:rPr lang="pt-BR" sz="2600" b="0" i="1" smtClean="0">
                        <a:latin typeface="Cambria Math" panose="02040503050406030204" pitchFamily="18" charset="0"/>
                      </a:rPr>
                      <m:t>𝐶𝑝𝑗</m:t>
                    </m:r>
                    <m:r>
                      <a:rPr lang="pt-BR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600" b="0" i="1" smtClean="0">
                        <a:latin typeface="Cambria Math" panose="02040503050406030204" pitchFamily="18" charset="0"/>
                      </a:rPr>
                      <m:t>𝐶𝑇</m:t>
                    </m:r>
                    <m:r>
                      <a:rPr lang="pt-BR" sz="2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2600" b="0" i="1" smtClean="0">
                        <a:latin typeface="Cambria Math" panose="02040503050406030204" pitchFamily="18" charset="0"/>
                      </a:rPr>
                      <m:t>𝑃𝐷</m:t>
                    </m:r>
                  </m:oMath>
                </a14:m>
                <a:r>
                  <a:rPr lang="pt-BR" sz="2600" b="1" dirty="0"/>
                  <a:t> </a:t>
                </a:r>
              </a:p>
              <a:p>
                <a:pPr algn="ctr"/>
                <a:endParaRPr lang="pt-BR" sz="2600" b="1" dirty="0"/>
              </a:p>
              <a:p>
                <a:r>
                  <a:rPr lang="pt-BR" sz="2600" dirty="0"/>
                  <a:t>Onde:</a:t>
                </a:r>
              </a:p>
              <a:p>
                <a14:m>
                  <m:oMath xmlns:m="http://schemas.openxmlformats.org/officeDocument/2006/math">
                    <m:r>
                      <a:rPr lang="pt-BR" sz="2600" i="1">
                        <a:latin typeface="Cambria Math" panose="02040503050406030204" pitchFamily="18" charset="0"/>
                      </a:rPr>
                      <m:t>𝐶𝑝</m:t>
                    </m:r>
                    <m:r>
                      <a:rPr lang="pt-BR" sz="260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pt-BR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600" dirty="0"/>
                  <a:t>:</a:t>
                </a:r>
                <a:r>
                  <a:rPr lang="pt-BR" sz="2600" b="1" dirty="0"/>
                  <a:t> </a:t>
                </a:r>
                <a:r>
                  <a:rPr lang="pt-BR" sz="2600" dirty="0"/>
                  <a:t>Cota piezométrica a jusante</a:t>
                </a:r>
              </a:p>
              <a:p>
                <a14:m>
                  <m:oMath xmlns:m="http://schemas.openxmlformats.org/officeDocument/2006/math">
                    <m:r>
                      <a:rPr lang="pt-BR" sz="2600" i="1">
                        <a:latin typeface="Cambria Math" panose="02040503050406030204" pitchFamily="18" charset="0"/>
                      </a:rPr>
                      <m:t>𝐶𝑇</m:t>
                    </m:r>
                  </m:oMath>
                </a14:m>
                <a:r>
                  <a:rPr lang="pt-BR" sz="2600" b="1" dirty="0"/>
                  <a:t> </a:t>
                </a:r>
                <a:r>
                  <a:rPr lang="pt-BR" sz="2600" dirty="0"/>
                  <a:t>: Cota do Terreno</a:t>
                </a:r>
              </a:p>
              <a:p>
                <a14:m>
                  <m:oMath xmlns:m="http://schemas.openxmlformats.org/officeDocument/2006/math">
                    <m:r>
                      <a:rPr lang="pt-BR" sz="2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pt-BR" sz="26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pt-BR" sz="2600" b="1" dirty="0"/>
                  <a:t> </a:t>
                </a:r>
                <a:r>
                  <a:rPr lang="pt-BR" sz="2600" dirty="0"/>
                  <a:t>: Pressão dinâmica</a:t>
                </a:r>
              </a:p>
              <a:p>
                <a:endParaRPr lang="pt-BR" sz="2600" b="1" dirty="0"/>
              </a:p>
              <a:p>
                <a:pPr algn="ctr"/>
                <a:r>
                  <a:rPr lang="pt-BR" sz="2600" b="1" dirty="0"/>
                  <a:t>Montante → </a:t>
                </a:r>
                <a14:m>
                  <m:oMath xmlns:m="http://schemas.openxmlformats.org/officeDocument/2006/math">
                    <m:r>
                      <a:rPr lang="pt-BR" sz="2600" i="1">
                        <a:latin typeface="Cambria Math" panose="02040503050406030204" pitchFamily="18" charset="0"/>
                      </a:rPr>
                      <m:t>𝐶𝑝</m:t>
                    </m:r>
                    <m:r>
                      <a:rPr lang="pt-BR" sz="2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600" b="0" i="1" smtClean="0">
                        <a:latin typeface="Cambria Math" panose="02040503050406030204" pitchFamily="18" charset="0"/>
                      </a:rPr>
                      <m:t>𝐶𝑝𝑗</m:t>
                    </m:r>
                    <m:r>
                      <a:rPr lang="pt-BR" sz="2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600" b="0" i="1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pt-BR" sz="26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pt-BR" sz="2600" b="0" dirty="0"/>
              </a:p>
              <a:p>
                <a:r>
                  <a:rPr lang="pt-BR" sz="2600" dirty="0"/>
                  <a:t>Onde:</a:t>
                </a:r>
              </a:p>
              <a:p>
                <a14:m>
                  <m:oMath xmlns:m="http://schemas.openxmlformats.org/officeDocument/2006/math">
                    <m:r>
                      <a:rPr lang="pt-BR" sz="2600" i="1">
                        <a:latin typeface="Cambria Math" panose="02040503050406030204" pitchFamily="18" charset="0"/>
                      </a:rPr>
                      <m:t>𝐶𝑝</m:t>
                    </m:r>
                    <m:r>
                      <a:rPr lang="pt-BR" sz="2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600" dirty="0"/>
                  <a:t>:</a:t>
                </a:r>
                <a:r>
                  <a:rPr lang="pt-BR" sz="2600" b="1" dirty="0"/>
                  <a:t> </a:t>
                </a:r>
                <a:r>
                  <a:rPr lang="pt-BR" sz="2600" dirty="0"/>
                  <a:t>Cota piezométrica a montante</a:t>
                </a:r>
              </a:p>
              <a:p>
                <a14:m>
                  <m:oMath xmlns:m="http://schemas.openxmlformats.org/officeDocument/2006/math">
                    <m:r>
                      <a:rPr lang="pt-BR" sz="2600" i="1">
                        <a:latin typeface="Cambria Math" panose="02040503050406030204" pitchFamily="18" charset="0"/>
                      </a:rPr>
                      <m:t>𝐶𝑝𝑗</m:t>
                    </m:r>
                    <m:r>
                      <a:rPr lang="pt-BR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600" dirty="0"/>
                  <a:t>:</a:t>
                </a:r>
                <a:r>
                  <a:rPr lang="pt-BR" sz="2600" b="1" dirty="0"/>
                  <a:t> </a:t>
                </a:r>
                <a:r>
                  <a:rPr lang="pt-BR" sz="2600" dirty="0"/>
                  <a:t>Cota piezométrica a jusante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600" i="1">
                        <a:latin typeface="Cambria Math" panose="02040503050406030204" pitchFamily="18" charset="0"/>
                      </a:rPr>
                      <m:t>Δ</m:t>
                    </m:r>
                    <m:r>
                      <a:rPr lang="pt-BR" sz="26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pt-BR" sz="2600" dirty="0"/>
                  <a:t> : Perda de carga</a:t>
                </a:r>
              </a:p>
              <a:p>
                <a:endParaRPr lang="pt-BR" sz="2600" dirty="0"/>
              </a:p>
            </p:txBody>
          </p:sp>
        </mc:Choice>
        <mc:Fallback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04" y="1033968"/>
                <a:ext cx="8615966" cy="6093976"/>
              </a:xfrm>
              <a:prstGeom prst="rect">
                <a:avLst/>
              </a:prstGeom>
              <a:blipFill>
                <a:blip r:embed="rId2"/>
                <a:stretch>
                  <a:fillRect l="-1274" t="-90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490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840016" y="-185331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9º Passo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67425" y="1033968"/>
            <a:ext cx="861596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accent1">
                    <a:lumMod val="50000"/>
                  </a:schemeClr>
                </a:solidFill>
              </a:rPr>
              <a:t>Cota Piezométrica</a:t>
            </a:r>
          </a:p>
          <a:p>
            <a:endParaRPr lang="pt-BR" sz="26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600" b="1" dirty="0"/>
              <a:t>Jusante</a:t>
            </a:r>
          </a:p>
          <a:p>
            <a:endParaRPr lang="pt-BR" sz="26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2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6630"/>
            <a:ext cx="9144000" cy="3475972"/>
          </a:xfrm>
          <a:prstGeom prst="rect">
            <a:avLst/>
          </a:prstGeom>
        </p:spPr>
      </p:pic>
      <p:sp>
        <p:nvSpPr>
          <p:cNvPr id="7" name="Texto explicativo retangular 6"/>
          <p:cNvSpPr/>
          <p:nvPr/>
        </p:nvSpPr>
        <p:spPr>
          <a:xfrm>
            <a:off x="6060016" y="3869201"/>
            <a:ext cx="1525640" cy="1192196"/>
          </a:xfrm>
          <a:prstGeom prst="wedgeRectCallout">
            <a:avLst>
              <a:gd name="adj1" fmla="val 101656"/>
              <a:gd name="adj2" fmla="val -102252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Pressão mínima estabelecida pela Norma</a:t>
            </a:r>
          </a:p>
        </p:txBody>
      </p:sp>
      <p:sp>
        <p:nvSpPr>
          <p:cNvPr id="8" name="Elipse 7"/>
          <p:cNvSpPr/>
          <p:nvPr/>
        </p:nvSpPr>
        <p:spPr>
          <a:xfrm>
            <a:off x="5293217" y="2311556"/>
            <a:ext cx="321972" cy="2726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8628844" y="2293335"/>
            <a:ext cx="321972" cy="2726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0" y="3126849"/>
            <a:ext cx="321972" cy="2726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094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840016" y="-185331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9º Passo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67425" y="1033968"/>
            <a:ext cx="861596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accent1">
                    <a:lumMod val="50000"/>
                  </a:schemeClr>
                </a:solidFill>
              </a:rPr>
              <a:t>Cota Piezométrica</a:t>
            </a:r>
          </a:p>
          <a:p>
            <a:endParaRPr lang="pt-BR" sz="26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600" b="1" dirty="0"/>
              <a:t>Montante</a:t>
            </a:r>
          </a:p>
          <a:p>
            <a:endParaRPr lang="pt-BR" sz="2600" b="1" dirty="0"/>
          </a:p>
          <a:p>
            <a:endParaRPr lang="pt-BR" sz="2600" b="1" dirty="0"/>
          </a:p>
          <a:p>
            <a:endParaRPr lang="pt-BR" sz="26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2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1611"/>
            <a:ext cx="9144000" cy="3541136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6439" y="3320033"/>
            <a:ext cx="251138" cy="2474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3906591" y="2480518"/>
            <a:ext cx="251138" cy="2474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7164946" y="2480519"/>
            <a:ext cx="251138" cy="2474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exto explicativo retangular 13"/>
          <p:cNvSpPr/>
          <p:nvPr/>
        </p:nvSpPr>
        <p:spPr>
          <a:xfrm>
            <a:off x="6749856" y="748857"/>
            <a:ext cx="1332455" cy="979958"/>
          </a:xfrm>
          <a:prstGeom prst="wedgeRectCallout">
            <a:avLst>
              <a:gd name="adj1" fmla="val -76065"/>
              <a:gd name="adj2" fmla="val 114478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Inserir a fórmula na célula</a:t>
            </a:r>
          </a:p>
        </p:txBody>
      </p:sp>
    </p:spTree>
    <p:extLst>
      <p:ext uri="{BB962C8B-B14F-4D97-AF65-F5344CB8AC3E}">
        <p14:creationId xmlns:p14="http://schemas.microsoft.com/office/powerpoint/2010/main" val="101710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840016" y="-185331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10º Passo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ixaDeTexto 1"/>
              <p:cNvSpPr txBox="1"/>
              <p:nvPr/>
            </p:nvSpPr>
            <p:spPr>
              <a:xfrm>
                <a:off x="167425" y="1033968"/>
                <a:ext cx="8615966" cy="6678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600" b="1" dirty="0">
                    <a:solidFill>
                      <a:schemeClr val="accent1">
                        <a:lumMod val="50000"/>
                      </a:schemeClr>
                    </a:solidFill>
                  </a:rPr>
                  <a:t>Pressão Dinâmica</a:t>
                </a:r>
              </a:p>
              <a:p>
                <a:endParaRPr lang="pt-BR" sz="26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pt-BR" sz="2400" dirty="0"/>
                  <a:t>No ponto mais critico da rede, com a cota mais alta e mais distante, a pressão dinâmica possui o </a:t>
                </a:r>
                <a:r>
                  <a:rPr lang="pt-BR" sz="2400" b="1" dirty="0"/>
                  <a:t>valor mínimo estabelecido por norma (10 </a:t>
                </a:r>
                <a:r>
                  <a:rPr lang="pt-BR" sz="2400" b="1" dirty="0" err="1"/>
                  <a:t>mca</a:t>
                </a:r>
                <a:r>
                  <a:rPr lang="pt-BR" sz="2400" b="1" dirty="0"/>
                  <a:t>).</a:t>
                </a:r>
              </a:p>
              <a:p>
                <a:r>
                  <a:rPr lang="pt-BR" sz="2400" dirty="0"/>
                  <a:t>Em outros pontos (diferente do ponto considerado como crítico) utiliza-se a fórmula abaixo:</a:t>
                </a:r>
              </a:p>
              <a:p>
                <a:endParaRPr lang="pt-BR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𝐶𝑃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𝐶𝑇</m:t>
                      </m:r>
                    </m:oMath>
                  </m:oMathPara>
                </a14:m>
                <a:endParaRPr lang="pt-BR" sz="2400" dirty="0"/>
              </a:p>
              <a:p>
                <a:endParaRPr lang="pt-BR" sz="26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pt-BR" sz="2600" dirty="0"/>
                  <a:t>Onde:</a:t>
                </a:r>
              </a:p>
              <a:p>
                <a:r>
                  <a:rPr lang="pt-BR" sz="2600" dirty="0"/>
                  <a:t>PD – pressão dinâmica do ponto;</a:t>
                </a:r>
              </a:p>
              <a:p>
                <a:r>
                  <a:rPr lang="pt-BR" sz="2600" dirty="0"/>
                  <a:t>CP – cota piezométrica do ponto;</a:t>
                </a:r>
              </a:p>
              <a:p>
                <a:r>
                  <a:rPr lang="pt-BR" sz="2600" dirty="0"/>
                  <a:t>CT – cota do terreno do ponto.</a:t>
                </a:r>
              </a:p>
              <a:p>
                <a:endParaRPr lang="pt-BR" sz="2600" b="1" dirty="0"/>
              </a:p>
              <a:p>
                <a:endParaRPr lang="pt-BR" sz="26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endParaRPr lang="pt-BR" sz="2600" dirty="0"/>
              </a:p>
            </p:txBody>
          </p:sp>
        </mc:Choice>
        <mc:Fallback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25" y="1033968"/>
                <a:ext cx="8615966" cy="6678751"/>
              </a:xfrm>
              <a:prstGeom prst="rect">
                <a:avLst/>
              </a:prstGeom>
              <a:blipFill>
                <a:blip r:embed="rId2"/>
                <a:stretch>
                  <a:fillRect l="-1273" t="-822" r="-56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5522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840016" y="-185331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10º Passo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67425" y="1033968"/>
            <a:ext cx="861596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accent1">
                    <a:lumMod val="50000"/>
                  </a:schemeClr>
                </a:solidFill>
              </a:rPr>
              <a:t>Pressão Dinâmica</a:t>
            </a:r>
          </a:p>
          <a:p>
            <a:endParaRPr lang="pt-BR" sz="26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2600" b="1" dirty="0"/>
          </a:p>
          <a:p>
            <a:endParaRPr lang="pt-BR" sz="2600" b="1" dirty="0"/>
          </a:p>
          <a:p>
            <a:endParaRPr lang="pt-BR" sz="26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2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6616"/>
            <a:ext cx="9144000" cy="3270906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4962659" y="2176616"/>
            <a:ext cx="251138" cy="2474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3584619" y="2176616"/>
            <a:ext cx="251138" cy="2474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0" y="2944157"/>
            <a:ext cx="251138" cy="2474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7598534" y="1983433"/>
            <a:ext cx="1596981" cy="38441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0" name="Texto explicativo retangular com cantos arredondados 9"/>
          <p:cNvSpPr/>
          <p:nvPr/>
        </p:nvSpPr>
        <p:spPr>
          <a:xfrm>
            <a:off x="5875656" y="491386"/>
            <a:ext cx="1944710" cy="1427759"/>
          </a:xfrm>
          <a:prstGeom prst="wedgeRoundRectCallout">
            <a:avLst>
              <a:gd name="adj1" fmla="val 85790"/>
              <a:gd name="adj2" fmla="val 75128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Só é resolvido ao final de toda a rede com o valor do nível do reservatório</a:t>
            </a:r>
          </a:p>
        </p:txBody>
      </p:sp>
    </p:spTree>
    <p:extLst>
      <p:ext uri="{BB962C8B-B14F-4D97-AF65-F5344CB8AC3E}">
        <p14:creationId xmlns:p14="http://schemas.microsoft.com/office/powerpoint/2010/main" val="186297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Rede Ramificada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4614" t="2599" r="15911" b="1218"/>
          <a:stretch/>
        </p:blipFill>
        <p:spPr>
          <a:xfrm>
            <a:off x="115910" y="1315087"/>
            <a:ext cx="8912180" cy="5407685"/>
          </a:xfrm>
          <a:prstGeom prst="rect">
            <a:avLst/>
          </a:prstGeom>
        </p:spPr>
      </p:pic>
      <p:sp>
        <p:nvSpPr>
          <p:cNvPr id="7" name="Texto explicativo retangular 6"/>
          <p:cNvSpPr/>
          <p:nvPr/>
        </p:nvSpPr>
        <p:spPr>
          <a:xfrm>
            <a:off x="3052292" y="1083213"/>
            <a:ext cx="1970469" cy="1273622"/>
          </a:xfrm>
          <a:prstGeom prst="wedgeRectCallout">
            <a:avLst>
              <a:gd name="adj1" fmla="val -16666"/>
              <a:gd name="adj2" fmla="val 124144"/>
            </a:avLst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1º Passo: Determinar as características básica de Projeto.</a:t>
            </a:r>
          </a:p>
        </p:txBody>
      </p:sp>
      <p:sp>
        <p:nvSpPr>
          <p:cNvPr id="2" name="Chave esquerda 1"/>
          <p:cNvSpPr/>
          <p:nvPr/>
        </p:nvSpPr>
        <p:spPr>
          <a:xfrm>
            <a:off x="7753081" y="2356834"/>
            <a:ext cx="257577" cy="1493949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6697012" y="2884868"/>
            <a:ext cx="1030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Trecho 1</a:t>
            </a:r>
          </a:p>
        </p:txBody>
      </p:sp>
      <p:sp>
        <p:nvSpPr>
          <p:cNvPr id="8" name="Texto explicativo retangular 7"/>
          <p:cNvSpPr/>
          <p:nvPr/>
        </p:nvSpPr>
        <p:spPr>
          <a:xfrm>
            <a:off x="4404573" y="4884098"/>
            <a:ext cx="2292439" cy="1923107"/>
          </a:xfrm>
          <a:prstGeom prst="wedgeRectCallout">
            <a:avLst>
              <a:gd name="adj1" fmla="val 122517"/>
              <a:gd name="adj2" fmla="val -178307"/>
            </a:avLst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A rede começa a ser dimensionada no seu ponto crítico, caracterizado pela cota mais alta e com a maior distância do reservatório </a:t>
            </a:r>
          </a:p>
        </p:txBody>
      </p:sp>
      <p:sp>
        <p:nvSpPr>
          <p:cNvPr id="9" name="Texto explicativo retangular 8"/>
          <p:cNvSpPr/>
          <p:nvPr/>
        </p:nvSpPr>
        <p:spPr>
          <a:xfrm>
            <a:off x="6490953" y="243279"/>
            <a:ext cx="1545463" cy="1923106"/>
          </a:xfrm>
          <a:prstGeom prst="wedgeRectCallout">
            <a:avLst>
              <a:gd name="adj1" fmla="val 48334"/>
              <a:gd name="adj2" fmla="val 123008"/>
            </a:avLst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A perda de carga é considerada positiva no sentido contrário ao fluxo de água</a:t>
            </a:r>
          </a:p>
        </p:txBody>
      </p:sp>
      <p:sp>
        <p:nvSpPr>
          <p:cNvPr id="10" name="Seta para baixo 9"/>
          <p:cNvSpPr/>
          <p:nvPr/>
        </p:nvSpPr>
        <p:spPr>
          <a:xfrm>
            <a:off x="8036417" y="2860552"/>
            <a:ext cx="244698" cy="552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8281115" y="2260802"/>
            <a:ext cx="411763" cy="3054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exto explicativo retangular 14"/>
          <p:cNvSpPr/>
          <p:nvPr/>
        </p:nvSpPr>
        <p:spPr>
          <a:xfrm>
            <a:off x="8091152" y="1713101"/>
            <a:ext cx="993459" cy="333604"/>
          </a:xfrm>
          <a:prstGeom prst="wedgeRectCallout">
            <a:avLst>
              <a:gd name="adj1" fmla="val -7591"/>
              <a:gd name="adj2" fmla="val 116423"/>
            </a:avLst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Jusante</a:t>
            </a:r>
          </a:p>
        </p:txBody>
      </p:sp>
      <p:sp>
        <p:nvSpPr>
          <p:cNvPr id="16" name="Elipse 15"/>
          <p:cNvSpPr/>
          <p:nvPr/>
        </p:nvSpPr>
        <p:spPr>
          <a:xfrm>
            <a:off x="8252318" y="3703118"/>
            <a:ext cx="411763" cy="3054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exto explicativo retangular 16"/>
          <p:cNvSpPr/>
          <p:nvPr/>
        </p:nvSpPr>
        <p:spPr>
          <a:xfrm>
            <a:off x="7753081" y="4269162"/>
            <a:ext cx="1153734" cy="275789"/>
          </a:xfrm>
          <a:prstGeom prst="wedgeRectCallout">
            <a:avLst>
              <a:gd name="adj1" fmla="val 1915"/>
              <a:gd name="adj2" fmla="val -136130"/>
            </a:avLst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Montante</a:t>
            </a:r>
          </a:p>
        </p:txBody>
      </p:sp>
    </p:spTree>
    <p:extLst>
      <p:ext uri="{BB962C8B-B14F-4D97-AF65-F5344CB8AC3E}">
        <p14:creationId xmlns:p14="http://schemas.microsoft.com/office/powerpoint/2010/main" val="428694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/>
      <p:bldP spid="8" grpId="0" animBg="1"/>
      <p:bldP spid="9" grpId="0" animBg="1"/>
      <p:bldP spid="10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Rede Ramificada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4614" t="2599" r="15911" b="1218"/>
          <a:stretch/>
        </p:blipFill>
        <p:spPr>
          <a:xfrm>
            <a:off x="115910" y="1315087"/>
            <a:ext cx="8912180" cy="540768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907906" y="5184718"/>
            <a:ext cx="1030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Trecho 2</a:t>
            </a:r>
          </a:p>
        </p:txBody>
      </p:sp>
      <p:sp>
        <p:nvSpPr>
          <p:cNvPr id="8" name="Chave esquerda 7"/>
          <p:cNvSpPr/>
          <p:nvPr/>
        </p:nvSpPr>
        <p:spPr>
          <a:xfrm rot="16200000">
            <a:off x="7094648" y="3440268"/>
            <a:ext cx="656825" cy="2070278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8292384" y="3654548"/>
            <a:ext cx="331631" cy="3808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o explicativo retangular 9"/>
          <p:cNvSpPr/>
          <p:nvPr/>
        </p:nvSpPr>
        <p:spPr>
          <a:xfrm>
            <a:off x="6688964" y="2472744"/>
            <a:ext cx="1249251" cy="605303"/>
          </a:xfrm>
          <a:prstGeom prst="wedgeRectCallout">
            <a:avLst>
              <a:gd name="adj1" fmla="val 77330"/>
              <a:gd name="adj2" fmla="val 150485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Qj</a:t>
            </a:r>
            <a:r>
              <a:rPr lang="pt-BR" sz="2000" b="1" baseline="-25000" dirty="0"/>
              <a:t>2</a:t>
            </a:r>
            <a:r>
              <a:rPr lang="pt-BR" sz="2000" b="1" dirty="0"/>
              <a:t> = Qm</a:t>
            </a:r>
            <a:r>
              <a:rPr lang="pt-BR" sz="2000" b="1" baseline="-25000" dirty="0"/>
              <a:t>1</a:t>
            </a:r>
          </a:p>
        </p:txBody>
      </p:sp>
      <p:sp>
        <p:nvSpPr>
          <p:cNvPr id="2" name="Seta para a esquerda 1"/>
          <p:cNvSpPr/>
          <p:nvPr/>
        </p:nvSpPr>
        <p:spPr>
          <a:xfrm>
            <a:off x="7155823" y="4015996"/>
            <a:ext cx="566671" cy="2002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6222105" y="3654548"/>
            <a:ext cx="331631" cy="3808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exto explicativo retangular 12"/>
          <p:cNvSpPr/>
          <p:nvPr/>
        </p:nvSpPr>
        <p:spPr>
          <a:xfrm>
            <a:off x="7839663" y="4601214"/>
            <a:ext cx="993459" cy="333604"/>
          </a:xfrm>
          <a:prstGeom prst="wedgeRectCallout">
            <a:avLst>
              <a:gd name="adj1" fmla="val 20929"/>
              <a:gd name="adj2" fmla="val -215582"/>
            </a:avLst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Jusante</a:t>
            </a:r>
          </a:p>
        </p:txBody>
      </p:sp>
      <p:sp>
        <p:nvSpPr>
          <p:cNvPr id="14" name="Texto explicativo retangular 13"/>
          <p:cNvSpPr/>
          <p:nvPr/>
        </p:nvSpPr>
        <p:spPr>
          <a:xfrm>
            <a:off x="5535231" y="4659029"/>
            <a:ext cx="1153734" cy="275789"/>
          </a:xfrm>
          <a:prstGeom prst="wedgeRectCallout">
            <a:avLst>
              <a:gd name="adj1" fmla="val 25357"/>
              <a:gd name="adj2" fmla="val -280895"/>
            </a:avLst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Montante</a:t>
            </a:r>
          </a:p>
        </p:txBody>
      </p:sp>
    </p:spTree>
    <p:extLst>
      <p:ext uri="{BB962C8B-B14F-4D97-AF65-F5344CB8AC3E}">
        <p14:creationId xmlns:p14="http://schemas.microsoft.com/office/powerpoint/2010/main" val="420797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  <p:bldP spid="2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Trecho 2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2" y="1118315"/>
            <a:ext cx="4898340" cy="4071871"/>
          </a:xfrm>
          <a:prstGeom prst="rect">
            <a:avLst/>
          </a:prstGeom>
        </p:spPr>
      </p:pic>
      <p:sp>
        <p:nvSpPr>
          <p:cNvPr id="4" name="Texto explicativo retangular com cantos arredondados 3"/>
          <p:cNvSpPr/>
          <p:nvPr/>
        </p:nvSpPr>
        <p:spPr>
          <a:xfrm>
            <a:off x="6274157" y="822660"/>
            <a:ext cx="2060619" cy="1197736"/>
          </a:xfrm>
          <a:prstGeom prst="wedgeRoundRectCallout">
            <a:avLst>
              <a:gd name="adj1" fmla="val -224040"/>
              <a:gd name="adj2" fmla="val 45525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Neste trecho, a vazão de jusante é igual a de montante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709" y="3644721"/>
            <a:ext cx="6223262" cy="28287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o explicativo retangular 8"/>
              <p:cNvSpPr/>
              <p:nvPr/>
            </p:nvSpPr>
            <p:spPr>
              <a:xfrm>
                <a:off x="5996499" y="2614901"/>
                <a:ext cx="2820472" cy="539349"/>
              </a:xfrm>
              <a:prstGeom prst="wedgeRectCallout">
                <a:avLst>
                  <a:gd name="adj1" fmla="val -132731"/>
                  <a:gd name="adj2" fmla="val -11642"/>
                </a:avLst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𝑚𝑎𝑟𝑐h𝑎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𝐿𝑖𝑛𝑒𝑎𝑟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9" name="Texto explicativo retangular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499" y="2614901"/>
                <a:ext cx="2820472" cy="539349"/>
              </a:xfrm>
              <a:prstGeom prst="wedgeRectCallout">
                <a:avLst>
                  <a:gd name="adj1" fmla="val -132731"/>
                  <a:gd name="adj2" fmla="val -11642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89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Trecho 2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61" y="1173858"/>
            <a:ext cx="4261507" cy="36249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 explicativo retangular 7"/>
              <p:cNvSpPr/>
              <p:nvPr/>
            </p:nvSpPr>
            <p:spPr>
              <a:xfrm>
                <a:off x="5434884" y="1173858"/>
                <a:ext cx="2820472" cy="574035"/>
              </a:xfrm>
              <a:prstGeom prst="wedgeRectCallout">
                <a:avLst>
                  <a:gd name="adj1" fmla="val -113554"/>
                  <a:gd name="adj2" fmla="val 204043"/>
                </a:avLst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𝑚𝑎𝑟𝑐h𝑎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Texto explicativo retangular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884" y="1173858"/>
                <a:ext cx="2820472" cy="574035"/>
              </a:xfrm>
              <a:prstGeom prst="wedgeRectCallout">
                <a:avLst>
                  <a:gd name="adj1" fmla="val -113554"/>
                  <a:gd name="adj2" fmla="val 204043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32" y="2986324"/>
            <a:ext cx="4591691" cy="39248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 explicativo retangular 9"/>
              <p:cNvSpPr/>
              <p:nvPr/>
            </p:nvSpPr>
            <p:spPr>
              <a:xfrm>
                <a:off x="6104587" y="5656814"/>
                <a:ext cx="2820472" cy="724171"/>
              </a:xfrm>
              <a:prstGeom prst="wedgeRectCallout">
                <a:avLst>
                  <a:gd name="adj1" fmla="val -65609"/>
                  <a:gd name="adj2" fmla="val -147064"/>
                </a:avLst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Texto explicativo retangular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587" y="5656814"/>
                <a:ext cx="2820472" cy="724171"/>
              </a:xfrm>
              <a:prstGeom prst="wedgeRectCallout">
                <a:avLst>
                  <a:gd name="adj1" fmla="val -65609"/>
                  <a:gd name="adj2" fmla="val -147064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 explicativo retangular 10"/>
          <p:cNvSpPr/>
          <p:nvPr/>
        </p:nvSpPr>
        <p:spPr>
          <a:xfrm>
            <a:off x="6490953" y="3533451"/>
            <a:ext cx="1468190" cy="832487"/>
          </a:xfrm>
          <a:prstGeom prst="wedgeRectCallout">
            <a:avLst>
              <a:gd name="adj1" fmla="val -93751"/>
              <a:gd name="adj2" fmla="val 6818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Trecho no meio da rede</a:t>
            </a:r>
          </a:p>
        </p:txBody>
      </p:sp>
    </p:spTree>
    <p:extLst>
      <p:ext uri="{BB962C8B-B14F-4D97-AF65-F5344CB8AC3E}">
        <p14:creationId xmlns:p14="http://schemas.microsoft.com/office/powerpoint/2010/main" val="227671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Trecho 2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81" y="2804295"/>
            <a:ext cx="5353797" cy="386769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3070"/>
            <a:ext cx="4698798" cy="3606053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7456868" y="4275786"/>
            <a:ext cx="463639" cy="3992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8226380" y="4275785"/>
            <a:ext cx="463639" cy="3992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686456" y="2032716"/>
            <a:ext cx="463639" cy="3992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exto explicativo retangular 13"/>
          <p:cNvSpPr/>
          <p:nvPr/>
        </p:nvSpPr>
        <p:spPr>
          <a:xfrm>
            <a:off x="6018815" y="576775"/>
            <a:ext cx="2671204" cy="1702055"/>
          </a:xfrm>
          <a:prstGeom prst="wedgeRectCallout">
            <a:avLst>
              <a:gd name="adj1" fmla="val 11276"/>
              <a:gd name="adj2" fmla="val 149762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A partir do valor da </a:t>
            </a:r>
            <a:r>
              <a:rPr lang="pt-BR" b="1" dirty="0" err="1"/>
              <a:t>Qf</a:t>
            </a:r>
            <a:r>
              <a:rPr lang="pt-BR" b="1" dirty="0"/>
              <a:t> é estimado o valor ideal do diâmetro de acordo com a tabela de velocidades máximas</a:t>
            </a:r>
          </a:p>
        </p:txBody>
      </p:sp>
    </p:spTree>
    <p:extLst>
      <p:ext uri="{BB962C8B-B14F-4D97-AF65-F5344CB8AC3E}">
        <p14:creationId xmlns:p14="http://schemas.microsoft.com/office/powerpoint/2010/main" val="241360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840016" y="-185331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Trecho 2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80304" y="948119"/>
            <a:ext cx="86159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accent1">
                    <a:lumMod val="50000"/>
                  </a:schemeClr>
                </a:solidFill>
              </a:rPr>
              <a:t>Velocidade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2533588" y="1194340"/>
                <a:ext cx="3680470" cy="1441933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>
                    <a:solidFill>
                      <a:schemeClr val="accent1">
                        <a:lumMod val="50000"/>
                      </a:schemeClr>
                    </a:solidFill>
                  </a:rPr>
                  <a:t>Equação da Continuidade</a:t>
                </a:r>
              </a:p>
              <a:p>
                <a:pPr algn="ctr"/>
                <a:endParaRPr lang="pt-BR" b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pt-BR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588" y="1194340"/>
                <a:ext cx="3680470" cy="1441933"/>
              </a:xfrm>
              <a:prstGeom prst="rect">
                <a:avLst/>
              </a:prstGeom>
              <a:blipFill rotWithShape="0">
                <a:blip r:embed="rId2"/>
                <a:stretch>
                  <a:fillRect t="-2092"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 explicativo retangular 9"/>
          <p:cNvSpPr/>
          <p:nvPr/>
        </p:nvSpPr>
        <p:spPr>
          <a:xfrm>
            <a:off x="7309269" y="1047349"/>
            <a:ext cx="1487001" cy="1086290"/>
          </a:xfrm>
          <a:prstGeom prst="wedgeRectCallout">
            <a:avLst>
              <a:gd name="adj1" fmla="val -92468"/>
              <a:gd name="adj2" fmla="val 108752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Inserir a fórmula na célula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65" y="2882494"/>
            <a:ext cx="6916115" cy="38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4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840016" y="-185331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Trecho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180304" y="1033968"/>
                <a:ext cx="8615966" cy="1241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600" b="1" dirty="0">
                    <a:solidFill>
                      <a:schemeClr val="accent1">
                        <a:lumMod val="50000"/>
                      </a:schemeClr>
                    </a:solidFill>
                  </a:rPr>
                  <a:t>Perda de Carga (</a:t>
                </a:r>
                <a:r>
                  <a:rPr lang="pt-BR" sz="2600" b="1" dirty="0" err="1">
                    <a:solidFill>
                      <a:schemeClr val="accent1">
                        <a:lumMod val="50000"/>
                      </a:schemeClr>
                    </a:solidFill>
                  </a:rPr>
                  <a:t>Hazen</a:t>
                </a:r>
                <a:r>
                  <a:rPr lang="pt-BR" sz="2600" b="1" dirty="0">
                    <a:solidFill>
                      <a:schemeClr val="accent1">
                        <a:lumMod val="50000"/>
                      </a:schemeClr>
                    </a:solidFill>
                  </a:rPr>
                  <a:t> Willians)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pt-BR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=10,65 ∗ </m:t>
                      </m:r>
                      <m:f>
                        <m:fPr>
                          <m:ctrlP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p>
                            <m:sSupPr>
                              <m:ctrlPr>
                                <a:rPr lang="pt-BR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pt-BR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1,85</m:t>
                              </m:r>
                            </m:sup>
                          </m:sSup>
                          <m: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∗ </m:t>
                          </m:r>
                          <m:sSup>
                            <m:sSupPr>
                              <m:ctrlPr>
                                <a:rPr lang="pt-BR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pt-BR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4,87</m:t>
                              </m:r>
                            </m:sup>
                          </m:sSup>
                        </m:den>
                      </m:f>
                      <m:r>
                        <a:rPr lang="pt-BR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 </m:t>
                      </m:r>
                      <m:sSup>
                        <m:sSupPr>
                          <m:ctrlP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1,85</m:t>
                          </m:r>
                        </m:sup>
                      </m:sSup>
                    </m:oMath>
                  </m:oMathPara>
                </a14:m>
                <a:endParaRPr lang="pt-BR" sz="2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04" y="1033968"/>
                <a:ext cx="8615966" cy="1241622"/>
              </a:xfrm>
              <a:prstGeom prst="rect">
                <a:avLst/>
              </a:prstGeom>
              <a:blipFill rotWithShape="0">
                <a:blip r:embed="rId2"/>
                <a:stretch>
                  <a:fillRect l="-1274" t="-44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o explicativo retangular 16"/>
          <p:cNvSpPr/>
          <p:nvPr/>
        </p:nvSpPr>
        <p:spPr>
          <a:xfrm>
            <a:off x="7463815" y="665600"/>
            <a:ext cx="1332455" cy="979958"/>
          </a:xfrm>
          <a:prstGeom prst="wedgeRectCallout">
            <a:avLst>
              <a:gd name="adj1" fmla="val -51900"/>
              <a:gd name="adj2" fmla="val 153905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Inserir a fórmula na célula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5" y="2833351"/>
            <a:ext cx="9050013" cy="3848637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4166315" y="2792518"/>
            <a:ext cx="321972" cy="2726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4891826" y="2792517"/>
            <a:ext cx="321972" cy="2726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1300766" y="2833351"/>
            <a:ext cx="321972" cy="2726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19318" y="4378817"/>
            <a:ext cx="321972" cy="2736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137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  <p:bldP spid="12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840016" y="-185331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Trecho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180304" y="1033968"/>
                <a:ext cx="8615966" cy="1276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600" b="1" dirty="0">
                    <a:solidFill>
                      <a:schemeClr val="accent1">
                        <a:lumMod val="50000"/>
                      </a:schemeClr>
                    </a:solidFill>
                  </a:rPr>
                  <a:t>Perda de Carga Unitária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pt-BR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pt-BR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04" y="1033968"/>
                <a:ext cx="8615966" cy="1276119"/>
              </a:xfrm>
              <a:prstGeom prst="rect">
                <a:avLst/>
              </a:prstGeom>
              <a:blipFill rotWithShape="0">
                <a:blip r:embed="rId2"/>
                <a:stretch>
                  <a:fillRect l="-1274" t="-430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o explicativo retangular 17"/>
          <p:cNvSpPr/>
          <p:nvPr/>
        </p:nvSpPr>
        <p:spPr>
          <a:xfrm>
            <a:off x="6858507" y="958577"/>
            <a:ext cx="1332455" cy="979958"/>
          </a:xfrm>
          <a:prstGeom prst="wedgeRectCallout">
            <a:avLst>
              <a:gd name="adj1" fmla="val -75098"/>
              <a:gd name="adj2" fmla="val 124992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Inserir a fórmula na célula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7" y="2773517"/>
            <a:ext cx="9050013" cy="3886742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1326523" y="2773517"/>
            <a:ext cx="321972" cy="2726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7202762" y="2773517"/>
            <a:ext cx="321972" cy="2726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93987" y="4398692"/>
            <a:ext cx="321972" cy="2726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792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840016" y="-185331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Trecho 2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10" y="1479186"/>
            <a:ext cx="4478056" cy="53788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o explicativo retangular 12"/>
              <p:cNvSpPr/>
              <p:nvPr/>
            </p:nvSpPr>
            <p:spPr>
              <a:xfrm>
                <a:off x="6072897" y="1437997"/>
                <a:ext cx="2942315" cy="1433992"/>
              </a:xfrm>
              <a:prstGeom prst="wedgeRectCallout">
                <a:avLst>
                  <a:gd name="adj1" fmla="val -76501"/>
                  <a:gd name="adj2" fmla="val 117594"/>
                </a:avLst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i="1" dirty="0">
                    <a:latin typeface="Cambria Math" panose="02040503050406030204" pitchFamily="18" charset="0"/>
                  </a:rPr>
                  <a:t>Cota piezométrica a Jusante do trecho 2 é igual a Cota Piezométrica a Montante do trecho 1.</a:t>
                </a:r>
                <a:endParaRPr lang="pt-BR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𝐶𝑃𝐽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𝐶𝑃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3" name="Texto explicativo retangular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897" y="1437997"/>
                <a:ext cx="2942315" cy="1433992"/>
              </a:xfrm>
              <a:prstGeom prst="wedgeRectCallout">
                <a:avLst>
                  <a:gd name="adj1" fmla="val -76501"/>
                  <a:gd name="adj2" fmla="val 117594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ixaDeTexto 13"/>
          <p:cNvSpPr txBox="1"/>
          <p:nvPr/>
        </p:nvSpPr>
        <p:spPr>
          <a:xfrm>
            <a:off x="528034" y="983710"/>
            <a:ext cx="3296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Cota piezométrica</a:t>
            </a:r>
          </a:p>
        </p:txBody>
      </p:sp>
    </p:spTree>
    <p:extLst>
      <p:ext uri="{BB962C8B-B14F-4D97-AF65-F5344CB8AC3E}">
        <p14:creationId xmlns:p14="http://schemas.microsoft.com/office/powerpoint/2010/main" val="365640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840016" y="0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Trecho 2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029" y="1403797"/>
            <a:ext cx="5503362" cy="5151549"/>
          </a:xfrm>
          <a:prstGeom prst="rect">
            <a:avLst/>
          </a:prstGeom>
        </p:spPr>
      </p:pic>
      <p:sp>
        <p:nvSpPr>
          <p:cNvPr id="7" name="Texto explicativo retangular 6"/>
          <p:cNvSpPr/>
          <p:nvPr/>
        </p:nvSpPr>
        <p:spPr>
          <a:xfrm>
            <a:off x="7393799" y="1959472"/>
            <a:ext cx="1332455" cy="979958"/>
          </a:xfrm>
          <a:prstGeom prst="wedgeRectCallout">
            <a:avLst>
              <a:gd name="adj1" fmla="val -202683"/>
              <a:gd name="adj2" fmla="val -6425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Inserir a fórmula na célula</a:t>
            </a:r>
          </a:p>
        </p:txBody>
      </p:sp>
    </p:spTree>
    <p:extLst>
      <p:ext uri="{BB962C8B-B14F-4D97-AF65-F5344CB8AC3E}">
        <p14:creationId xmlns:p14="http://schemas.microsoft.com/office/powerpoint/2010/main" val="2784880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840016" y="0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Trecho 2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717" y="2013190"/>
            <a:ext cx="5473044" cy="4605366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5375656" y="3439527"/>
            <a:ext cx="592429" cy="3863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6197872" y="3904617"/>
            <a:ext cx="592429" cy="3863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 explicativo retangular 8"/>
              <p:cNvSpPr/>
              <p:nvPr/>
            </p:nvSpPr>
            <p:spPr>
              <a:xfrm>
                <a:off x="7309269" y="1841679"/>
                <a:ext cx="1654427" cy="811369"/>
              </a:xfrm>
              <a:prstGeom prst="wedgeRectCallout">
                <a:avLst>
                  <a:gd name="adj1" fmla="val -81950"/>
                  <a:gd name="adj2" fmla="val 160451"/>
                </a:avLst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𝐷𝐽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𝐷𝑀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Texto explicativo retangular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269" y="1841679"/>
                <a:ext cx="1654427" cy="811369"/>
              </a:xfrm>
              <a:prstGeom prst="wedgeRectCallout">
                <a:avLst>
                  <a:gd name="adj1" fmla="val -81950"/>
                  <a:gd name="adj2" fmla="val 160451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 explicativo retangular 9"/>
          <p:cNvSpPr/>
          <p:nvPr/>
        </p:nvSpPr>
        <p:spPr>
          <a:xfrm>
            <a:off x="7470254" y="4703975"/>
            <a:ext cx="1332455" cy="979958"/>
          </a:xfrm>
          <a:prstGeom prst="wedgeRectCallout">
            <a:avLst>
              <a:gd name="adj1" fmla="val -175619"/>
              <a:gd name="adj2" fmla="val -94484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Inserir a fórmula na célula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28034" y="983710"/>
            <a:ext cx="3296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Pressão Dinâmica</a:t>
            </a:r>
          </a:p>
        </p:txBody>
      </p:sp>
    </p:spTree>
    <p:extLst>
      <p:ext uri="{BB962C8B-B14F-4D97-AF65-F5344CB8AC3E}">
        <p14:creationId xmlns:p14="http://schemas.microsoft.com/office/powerpoint/2010/main" val="77489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435"/>
            <a:ext cx="9034660" cy="4143716"/>
          </a:xfrm>
        </p:spPr>
      </p:pic>
      <p:cxnSp>
        <p:nvCxnSpPr>
          <p:cNvPr id="3" name="Conector de seta reta 2"/>
          <p:cNvCxnSpPr>
            <a:endCxn id="2" idx="7"/>
          </p:cNvCxnSpPr>
          <p:nvPr/>
        </p:nvCxnSpPr>
        <p:spPr>
          <a:xfrm flipH="1">
            <a:off x="866854" y="1822704"/>
            <a:ext cx="1546378" cy="84014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ipse 1"/>
          <p:cNvSpPr/>
          <p:nvPr/>
        </p:nvSpPr>
        <p:spPr>
          <a:xfrm>
            <a:off x="428250" y="2375471"/>
            <a:ext cx="513856" cy="196233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2" y="1256893"/>
            <a:ext cx="6095804" cy="3922106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6121891" y="1641954"/>
            <a:ext cx="13092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rgbClr val="FF0000"/>
                </a:solidFill>
              </a:rPr>
              <a:t>=SOMA(D6:D13)</a:t>
            </a:r>
          </a:p>
          <a:p>
            <a:endParaRPr lang="pt-BR" sz="1300" dirty="0">
              <a:solidFill>
                <a:srgbClr val="FF0000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6364377" y="2365228"/>
            <a:ext cx="8628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rgbClr val="FF0000"/>
                </a:solidFill>
              </a:rPr>
              <a:t>200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6364377" y="2702878"/>
            <a:ext cx="8628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rgbClr val="FF0000"/>
                </a:solidFill>
              </a:rPr>
              <a:t>1,2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364377" y="3088503"/>
            <a:ext cx="8628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rgbClr val="FF0000"/>
                </a:solidFill>
              </a:rPr>
              <a:t>1,5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6364377" y="3472356"/>
            <a:ext cx="8628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rgbClr val="FF0000"/>
                </a:solidFill>
              </a:rPr>
              <a:t>150</a:t>
            </a:r>
          </a:p>
        </p:txBody>
      </p:sp>
      <p:sp>
        <p:nvSpPr>
          <p:cNvPr id="25" name="Texto explicativo retangular 24"/>
          <p:cNvSpPr/>
          <p:nvPr/>
        </p:nvSpPr>
        <p:spPr>
          <a:xfrm>
            <a:off x="103862" y="1198453"/>
            <a:ext cx="2205508" cy="341345"/>
          </a:xfrm>
          <a:prstGeom prst="wedgeRectCallout">
            <a:avLst>
              <a:gd name="adj1" fmla="val 55472"/>
              <a:gd name="adj2" fmla="val 232032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Dado no projeto</a:t>
            </a:r>
          </a:p>
        </p:txBody>
      </p:sp>
      <p:sp>
        <p:nvSpPr>
          <p:cNvPr id="26" name="Texto explicativo retangular 25"/>
          <p:cNvSpPr/>
          <p:nvPr/>
        </p:nvSpPr>
        <p:spPr>
          <a:xfrm>
            <a:off x="143330" y="2321504"/>
            <a:ext cx="2205508" cy="341345"/>
          </a:xfrm>
          <a:prstGeom prst="wedgeRectCallout">
            <a:avLst>
              <a:gd name="adj1" fmla="val 58392"/>
              <a:gd name="adj2" fmla="val 141481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Tabelado</a:t>
            </a:r>
          </a:p>
        </p:txBody>
      </p:sp>
      <p:sp>
        <p:nvSpPr>
          <p:cNvPr id="27" name="Texto explicativo retangular 26"/>
          <p:cNvSpPr/>
          <p:nvPr/>
        </p:nvSpPr>
        <p:spPr>
          <a:xfrm>
            <a:off x="82530" y="4815843"/>
            <a:ext cx="2205508" cy="1066785"/>
          </a:xfrm>
          <a:prstGeom prst="wedgeRectCallout">
            <a:avLst>
              <a:gd name="adj1" fmla="val 57808"/>
              <a:gd name="adj2" fmla="val -160708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Tabelado (coeficiente de rugosidade do material, neste caso PVC)</a:t>
            </a:r>
          </a:p>
        </p:txBody>
      </p:sp>
      <p:sp>
        <p:nvSpPr>
          <p:cNvPr id="28" name="Texto explicativo retangular 27"/>
          <p:cNvSpPr/>
          <p:nvPr/>
        </p:nvSpPr>
        <p:spPr>
          <a:xfrm>
            <a:off x="6780857" y="5323118"/>
            <a:ext cx="2253803" cy="1119020"/>
          </a:xfrm>
          <a:prstGeom prst="wedgeRectCallout">
            <a:avLst>
              <a:gd name="adj1" fmla="val -87095"/>
              <a:gd name="adj2" fmla="val -164162"/>
            </a:avLst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2º Passo: Calcular a Vazão de Distribuição na rede (</a:t>
            </a:r>
            <a:r>
              <a:rPr lang="pt-BR" b="1" dirty="0" err="1">
                <a:solidFill>
                  <a:schemeClr val="bg1"/>
                </a:solidFill>
              </a:rPr>
              <a:t>Qprojeto</a:t>
            </a:r>
            <a:r>
              <a:rPr lang="pt-BR" b="1" dirty="0">
                <a:solidFill>
                  <a:schemeClr val="bg1"/>
                </a:solidFill>
              </a:rPr>
              <a:t>).</a:t>
            </a:r>
          </a:p>
        </p:txBody>
      </p:sp>
      <p:sp>
        <p:nvSpPr>
          <p:cNvPr id="29" name="Texto explicativo retangular 28"/>
          <p:cNvSpPr/>
          <p:nvPr/>
        </p:nvSpPr>
        <p:spPr>
          <a:xfrm>
            <a:off x="6893546" y="225554"/>
            <a:ext cx="2205508" cy="669702"/>
          </a:xfrm>
          <a:prstGeom prst="wedgeRectCallout">
            <a:avLst>
              <a:gd name="adj1" fmla="val -33287"/>
              <a:gd name="adj2" fmla="val 142558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Somatório de toda a extensão dos trechos 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6345058" y="2010833"/>
            <a:ext cx="8628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rgbClr val="FF0000"/>
                </a:solidFill>
              </a:rPr>
              <a:t>5000</a:t>
            </a:r>
          </a:p>
        </p:txBody>
      </p:sp>
    </p:spTree>
    <p:extLst>
      <p:ext uri="{BB962C8B-B14F-4D97-AF65-F5344CB8AC3E}">
        <p14:creationId xmlns:p14="http://schemas.microsoft.com/office/powerpoint/2010/main" val="244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  <p:bldP spid="20" grpId="0"/>
      <p:bldP spid="21" grpId="0"/>
      <p:bldP spid="22" grpId="0"/>
      <p:bldP spid="23" grpId="0"/>
      <p:bldP spid="25" grpId="0" animBg="1"/>
      <p:bldP spid="26" grpId="0" animBg="1"/>
      <p:bldP spid="27" grpId="0" animBg="1"/>
      <p:bldP spid="28" grpId="0" animBg="1"/>
      <p:bldP spid="29" grpId="0" animBg="1"/>
      <p:bldP spid="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Rede Ramificada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4614" t="2599" r="15911" b="1218"/>
          <a:stretch/>
        </p:blipFill>
        <p:spPr>
          <a:xfrm>
            <a:off x="115910" y="1315087"/>
            <a:ext cx="8912180" cy="540768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846484" y="2536535"/>
            <a:ext cx="1030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Trecho 3</a:t>
            </a:r>
          </a:p>
        </p:txBody>
      </p:sp>
      <p:sp>
        <p:nvSpPr>
          <p:cNvPr id="8" name="Chave esquerda 7"/>
          <p:cNvSpPr/>
          <p:nvPr/>
        </p:nvSpPr>
        <p:spPr>
          <a:xfrm>
            <a:off x="5463321" y="1690370"/>
            <a:ext cx="656825" cy="2070278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6222104" y="1622236"/>
            <a:ext cx="331631" cy="3808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o explicativo retangular 9"/>
          <p:cNvSpPr/>
          <p:nvPr/>
        </p:nvSpPr>
        <p:spPr>
          <a:xfrm>
            <a:off x="6861755" y="2464295"/>
            <a:ext cx="1424725" cy="505528"/>
          </a:xfrm>
          <a:prstGeom prst="wedgeRectCallout">
            <a:avLst>
              <a:gd name="adj1" fmla="val -68491"/>
              <a:gd name="adj2" fmla="val -15455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err="1"/>
              <a:t>Qj</a:t>
            </a:r>
            <a:r>
              <a:rPr lang="pt-BR" sz="2000" b="1" dirty="0"/>
              <a:t> = 0,0 L/s</a:t>
            </a:r>
          </a:p>
        </p:txBody>
      </p:sp>
      <p:sp>
        <p:nvSpPr>
          <p:cNvPr id="2" name="Seta para a esquerda 1"/>
          <p:cNvSpPr/>
          <p:nvPr/>
        </p:nvSpPr>
        <p:spPr>
          <a:xfrm rot="5400000">
            <a:off x="6305500" y="2647502"/>
            <a:ext cx="566671" cy="2002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6222105" y="3654548"/>
            <a:ext cx="331631" cy="3808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exto explicativo retangular 12"/>
          <p:cNvSpPr/>
          <p:nvPr/>
        </p:nvSpPr>
        <p:spPr>
          <a:xfrm>
            <a:off x="4774491" y="1651317"/>
            <a:ext cx="993459" cy="333604"/>
          </a:xfrm>
          <a:prstGeom prst="wedgeRectCallout">
            <a:avLst>
              <a:gd name="adj1" fmla="val 87044"/>
              <a:gd name="adj2" fmla="val -3253"/>
            </a:avLst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Jusante</a:t>
            </a:r>
          </a:p>
        </p:txBody>
      </p:sp>
      <p:sp>
        <p:nvSpPr>
          <p:cNvPr id="14" name="Texto explicativo retangular 13"/>
          <p:cNvSpPr/>
          <p:nvPr/>
        </p:nvSpPr>
        <p:spPr>
          <a:xfrm>
            <a:off x="5535231" y="4659029"/>
            <a:ext cx="1153734" cy="275789"/>
          </a:xfrm>
          <a:prstGeom prst="wedgeRectCallout">
            <a:avLst>
              <a:gd name="adj1" fmla="val 25357"/>
              <a:gd name="adj2" fmla="val -280895"/>
            </a:avLst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Montante</a:t>
            </a:r>
          </a:p>
        </p:txBody>
      </p:sp>
    </p:spTree>
    <p:extLst>
      <p:ext uri="{BB962C8B-B14F-4D97-AF65-F5344CB8AC3E}">
        <p14:creationId xmlns:p14="http://schemas.microsoft.com/office/powerpoint/2010/main" val="315483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  <p:bldP spid="2" grpId="0" animBg="1"/>
      <p:bldP spid="12" grpId="0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/>
          <p:cNvSpPr txBox="1">
            <a:spLocks/>
          </p:cNvSpPr>
          <p:nvPr/>
        </p:nvSpPr>
        <p:spPr>
          <a:xfrm>
            <a:off x="840016" y="0"/>
            <a:ext cx="7772400" cy="934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Trecho 3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7" y="1379244"/>
            <a:ext cx="3902921" cy="4801775"/>
          </a:xfrm>
          <a:prstGeom prst="rect">
            <a:avLst/>
          </a:prstGeom>
        </p:spPr>
      </p:pic>
      <p:sp>
        <p:nvSpPr>
          <p:cNvPr id="6" name="Texto explicativo retangular 5"/>
          <p:cNvSpPr/>
          <p:nvPr/>
        </p:nvSpPr>
        <p:spPr>
          <a:xfrm>
            <a:off x="5034791" y="1604504"/>
            <a:ext cx="2331924" cy="900292"/>
          </a:xfrm>
          <a:prstGeom prst="wedgeRectCallout">
            <a:avLst>
              <a:gd name="adj1" fmla="val -135074"/>
              <a:gd name="adj2" fmla="val 177575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Como </a:t>
            </a:r>
            <a:r>
              <a:rPr lang="pt-BR" dirty="0" err="1"/>
              <a:t>Qj</a:t>
            </a:r>
            <a:r>
              <a:rPr lang="pt-BR" dirty="0"/>
              <a:t> está na ponta da rede o valor é zero.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o explicativo retangular 6"/>
              <p:cNvSpPr/>
              <p:nvPr/>
            </p:nvSpPr>
            <p:spPr>
              <a:xfrm>
                <a:off x="5275282" y="3240782"/>
                <a:ext cx="2820472" cy="539349"/>
              </a:xfrm>
              <a:prstGeom prst="wedgeRectCallout">
                <a:avLst>
                  <a:gd name="adj1" fmla="val -89809"/>
                  <a:gd name="adj2" fmla="val 52830"/>
                </a:avLst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𝑚𝑎𝑟𝑐h𝑎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𝐿𝑖𝑛𝑒𝑎𝑟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7" name="Texto explicativo retangular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282" y="3240782"/>
                <a:ext cx="2820472" cy="539349"/>
              </a:xfrm>
              <a:prstGeom prst="wedgeRectCallout">
                <a:avLst>
                  <a:gd name="adj1" fmla="val -89809"/>
                  <a:gd name="adj2" fmla="val 52830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3" y="1379244"/>
            <a:ext cx="4892688" cy="50150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 explicativo retangular 8"/>
              <p:cNvSpPr/>
              <p:nvPr/>
            </p:nvSpPr>
            <p:spPr>
              <a:xfrm>
                <a:off x="5791944" y="4516117"/>
                <a:ext cx="2820472" cy="574035"/>
              </a:xfrm>
              <a:prstGeom prst="wedgeRectCallout">
                <a:avLst>
                  <a:gd name="adj1" fmla="val -77481"/>
                  <a:gd name="adj2" fmla="val -132492"/>
                </a:avLst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𝑚𝑎𝑟𝑐h𝑎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Texto explicativo retangular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944" y="4516117"/>
                <a:ext cx="2820472" cy="574035"/>
              </a:xfrm>
              <a:prstGeom prst="wedgeRectCallout">
                <a:avLst>
                  <a:gd name="adj1" fmla="val -77481"/>
                  <a:gd name="adj2" fmla="val -132492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/>
          <p:cNvSpPr txBox="1"/>
          <p:nvPr/>
        </p:nvSpPr>
        <p:spPr>
          <a:xfrm>
            <a:off x="156039" y="792292"/>
            <a:ext cx="38889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chemeClr val="accent1">
                    <a:lumMod val="50000"/>
                  </a:schemeClr>
                </a:solidFill>
              </a:rPr>
              <a:t>Calculo de Vazões no trecho</a:t>
            </a:r>
          </a:p>
        </p:txBody>
      </p:sp>
    </p:spTree>
    <p:extLst>
      <p:ext uri="{BB962C8B-B14F-4D97-AF65-F5344CB8AC3E}">
        <p14:creationId xmlns:p14="http://schemas.microsoft.com/office/powerpoint/2010/main" val="306559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Trecho 3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5984"/>
            <a:ext cx="5282232" cy="379188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847" y="3477745"/>
            <a:ext cx="4404575" cy="3380255"/>
          </a:xfrm>
          <a:prstGeom prst="rect">
            <a:avLst/>
          </a:prstGeom>
        </p:spPr>
      </p:pic>
      <p:sp>
        <p:nvSpPr>
          <p:cNvPr id="11" name="Texto explicativo retangular 10"/>
          <p:cNvSpPr/>
          <p:nvPr/>
        </p:nvSpPr>
        <p:spPr>
          <a:xfrm>
            <a:off x="1765353" y="5167872"/>
            <a:ext cx="1332455" cy="979958"/>
          </a:xfrm>
          <a:prstGeom prst="wedgeRectCallout">
            <a:avLst>
              <a:gd name="adj1" fmla="val 118212"/>
              <a:gd name="adj2" fmla="val -228535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Inserir a fórmula na célula</a:t>
            </a:r>
          </a:p>
        </p:txBody>
      </p:sp>
      <p:sp>
        <p:nvSpPr>
          <p:cNvPr id="14" name="Texto explicativo retangular 13"/>
          <p:cNvSpPr/>
          <p:nvPr/>
        </p:nvSpPr>
        <p:spPr>
          <a:xfrm>
            <a:off x="6500867" y="1055465"/>
            <a:ext cx="1625702" cy="1481674"/>
          </a:xfrm>
          <a:prstGeom prst="wedgeRectCallout">
            <a:avLst>
              <a:gd name="adj1" fmla="val -182984"/>
              <a:gd name="adj2" fmla="val 9910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bg1"/>
              </a:solidFill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Como este trecho é no final da rede utiliza essa fórmula  </a:t>
            </a:r>
          </a:p>
          <a:p>
            <a:pPr algn="ctr"/>
            <a:endParaRPr lang="pt-BR" dirty="0"/>
          </a:p>
        </p:txBody>
      </p:sp>
      <p:sp>
        <p:nvSpPr>
          <p:cNvPr id="15" name="Elipse 14"/>
          <p:cNvSpPr/>
          <p:nvPr/>
        </p:nvSpPr>
        <p:spPr>
          <a:xfrm>
            <a:off x="5234726" y="4031087"/>
            <a:ext cx="316068" cy="360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156039" y="792292"/>
            <a:ext cx="38889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chemeClr val="accent1">
                    <a:lumMod val="50000"/>
                  </a:schemeClr>
                </a:solidFill>
              </a:rPr>
              <a:t>Diâmetro</a:t>
            </a:r>
          </a:p>
        </p:txBody>
      </p:sp>
    </p:spTree>
    <p:extLst>
      <p:ext uri="{BB962C8B-B14F-4D97-AF65-F5344CB8AC3E}">
        <p14:creationId xmlns:p14="http://schemas.microsoft.com/office/powerpoint/2010/main" val="322647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840016" y="-185331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Trecho 3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80304" y="948119"/>
            <a:ext cx="86159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accent1">
                    <a:lumMod val="50000"/>
                  </a:schemeClr>
                </a:solidFill>
              </a:rPr>
              <a:t>Velocidade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2533588" y="1194340"/>
                <a:ext cx="3680470" cy="1441933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>
                    <a:solidFill>
                      <a:schemeClr val="accent1">
                        <a:lumMod val="50000"/>
                      </a:schemeClr>
                    </a:solidFill>
                  </a:rPr>
                  <a:t>Equação da Continuidade</a:t>
                </a:r>
              </a:p>
              <a:p>
                <a:pPr algn="ctr"/>
                <a:endParaRPr lang="pt-BR" b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pt-BR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588" y="1194340"/>
                <a:ext cx="3680470" cy="1441933"/>
              </a:xfrm>
              <a:prstGeom prst="rect">
                <a:avLst/>
              </a:prstGeom>
              <a:blipFill rotWithShape="0">
                <a:blip r:embed="rId2"/>
                <a:stretch>
                  <a:fillRect t="-2092"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 explicativo retangular 9"/>
          <p:cNvSpPr/>
          <p:nvPr/>
        </p:nvSpPr>
        <p:spPr>
          <a:xfrm>
            <a:off x="7309269" y="1047349"/>
            <a:ext cx="1487001" cy="1086290"/>
          </a:xfrm>
          <a:prstGeom prst="wedgeRectCallout">
            <a:avLst>
              <a:gd name="adj1" fmla="val -92468"/>
              <a:gd name="adj2" fmla="val 108752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Inserir a fórmula na célula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65" y="2830940"/>
            <a:ext cx="7268843" cy="402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1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840016" y="-185331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Trecho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180304" y="1033968"/>
                <a:ext cx="8615966" cy="1241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600" b="1" dirty="0">
                    <a:solidFill>
                      <a:schemeClr val="accent1">
                        <a:lumMod val="50000"/>
                      </a:schemeClr>
                    </a:solidFill>
                  </a:rPr>
                  <a:t>Perda de Carga (</a:t>
                </a:r>
                <a:r>
                  <a:rPr lang="pt-BR" sz="2600" b="1" dirty="0" err="1">
                    <a:solidFill>
                      <a:schemeClr val="accent1">
                        <a:lumMod val="50000"/>
                      </a:schemeClr>
                    </a:solidFill>
                  </a:rPr>
                  <a:t>Hazen</a:t>
                </a:r>
                <a:r>
                  <a:rPr lang="pt-BR" sz="2600" b="1" dirty="0">
                    <a:solidFill>
                      <a:schemeClr val="accent1">
                        <a:lumMod val="50000"/>
                      </a:schemeClr>
                    </a:solidFill>
                  </a:rPr>
                  <a:t> Willians)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pt-BR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=10,65 ∗ </m:t>
                      </m:r>
                      <m:f>
                        <m:fPr>
                          <m:ctrlP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p>
                            <m:sSupPr>
                              <m:ctrlPr>
                                <a:rPr lang="pt-BR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pt-BR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1,85</m:t>
                              </m:r>
                            </m:sup>
                          </m:sSup>
                          <m: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∗ </m:t>
                          </m:r>
                          <m:sSup>
                            <m:sSupPr>
                              <m:ctrlPr>
                                <a:rPr lang="pt-BR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pt-BR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4,87</m:t>
                              </m:r>
                            </m:sup>
                          </m:sSup>
                        </m:den>
                      </m:f>
                      <m:r>
                        <a:rPr lang="pt-BR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 </m:t>
                      </m:r>
                      <m:sSup>
                        <m:sSupPr>
                          <m:ctrlP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1,85</m:t>
                          </m:r>
                        </m:sup>
                      </m:sSup>
                    </m:oMath>
                  </m:oMathPara>
                </a14:m>
                <a:endParaRPr lang="pt-BR" sz="2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04" y="1033968"/>
                <a:ext cx="8615966" cy="1241622"/>
              </a:xfrm>
              <a:prstGeom prst="rect">
                <a:avLst/>
              </a:prstGeom>
              <a:blipFill rotWithShape="0">
                <a:blip r:embed="rId2"/>
                <a:stretch>
                  <a:fillRect l="-1274" t="-44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o explicativo retangular 16"/>
          <p:cNvSpPr/>
          <p:nvPr/>
        </p:nvSpPr>
        <p:spPr>
          <a:xfrm>
            <a:off x="7463815" y="665600"/>
            <a:ext cx="1332455" cy="979958"/>
          </a:xfrm>
          <a:prstGeom prst="wedgeRectCallout">
            <a:avLst>
              <a:gd name="adj1" fmla="val -51900"/>
              <a:gd name="adj2" fmla="val 153905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Inserir a fórmula na célula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3958"/>
            <a:ext cx="9050013" cy="3943900"/>
          </a:xfrm>
          <a:prstGeom prst="rect">
            <a:avLst/>
          </a:prstGeom>
        </p:spPr>
      </p:pic>
      <p:sp>
        <p:nvSpPr>
          <p:cNvPr id="13" name="Elipse 12"/>
          <p:cNvSpPr/>
          <p:nvPr/>
        </p:nvSpPr>
        <p:spPr>
          <a:xfrm>
            <a:off x="4835480" y="2643958"/>
            <a:ext cx="316068" cy="360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4036991" y="2643957"/>
            <a:ext cx="316068" cy="360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0" y="4615908"/>
            <a:ext cx="316068" cy="360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73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14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840016" y="-185331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Trecho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180304" y="1033968"/>
                <a:ext cx="8615966" cy="1276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600" b="1" dirty="0">
                    <a:solidFill>
                      <a:schemeClr val="accent1">
                        <a:lumMod val="50000"/>
                      </a:schemeClr>
                    </a:solidFill>
                  </a:rPr>
                  <a:t>Perda de Carga Unitária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pt-BR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pt-BR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04" y="1033968"/>
                <a:ext cx="8615966" cy="1276119"/>
              </a:xfrm>
              <a:prstGeom prst="rect">
                <a:avLst/>
              </a:prstGeom>
              <a:blipFill rotWithShape="0">
                <a:blip r:embed="rId2"/>
                <a:stretch>
                  <a:fillRect l="-1274" t="-430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o explicativo retangular 17"/>
          <p:cNvSpPr/>
          <p:nvPr/>
        </p:nvSpPr>
        <p:spPr>
          <a:xfrm>
            <a:off x="6858507" y="958577"/>
            <a:ext cx="1332455" cy="979958"/>
          </a:xfrm>
          <a:prstGeom prst="wedgeRectCallout">
            <a:avLst>
              <a:gd name="adj1" fmla="val -75098"/>
              <a:gd name="adj2" fmla="val 124992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Inserir a fórmula na célula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0" y="2699595"/>
            <a:ext cx="9030960" cy="3905795"/>
          </a:xfrm>
          <a:prstGeom prst="rect">
            <a:avLst/>
          </a:prstGeom>
        </p:spPr>
      </p:pic>
      <p:sp>
        <p:nvSpPr>
          <p:cNvPr id="13" name="Elipse 12"/>
          <p:cNvSpPr/>
          <p:nvPr/>
        </p:nvSpPr>
        <p:spPr>
          <a:xfrm>
            <a:off x="7289442" y="2699596"/>
            <a:ext cx="235292" cy="3011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113040" y="4652493"/>
            <a:ext cx="234690" cy="2672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97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840016" y="-185331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Trecho 3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45" y="1807261"/>
            <a:ext cx="5122902" cy="47954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o explicativo retangular 6"/>
              <p:cNvSpPr/>
              <p:nvPr/>
            </p:nvSpPr>
            <p:spPr>
              <a:xfrm>
                <a:off x="5828198" y="1012993"/>
                <a:ext cx="2921907" cy="1537023"/>
              </a:xfrm>
              <a:prstGeom prst="wedgeRectCallout">
                <a:avLst>
                  <a:gd name="adj1" fmla="val -109030"/>
                  <a:gd name="adj2" fmla="val 143325"/>
                </a:avLst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i="1" dirty="0">
                    <a:latin typeface="Cambria Math" panose="02040503050406030204" pitchFamily="18" charset="0"/>
                  </a:rPr>
                  <a:t>Cota piezométrica a Montante do trecho 3 é igual a Cota Piezométrica a Montante do trecho 2.</a:t>
                </a:r>
                <a:endParaRPr lang="pt-BR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𝐶𝑃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𝐶𝑃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7" name="Texto explicativo retangular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198" y="1012993"/>
                <a:ext cx="2921907" cy="1537023"/>
              </a:xfrm>
              <a:prstGeom prst="wedgeRectCallout">
                <a:avLst>
                  <a:gd name="adj1" fmla="val -109030"/>
                  <a:gd name="adj2" fmla="val 143325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lipse 2"/>
          <p:cNvSpPr/>
          <p:nvPr/>
        </p:nvSpPr>
        <p:spPr>
          <a:xfrm>
            <a:off x="3219719" y="3861510"/>
            <a:ext cx="643943" cy="2446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3219719" y="4227369"/>
            <a:ext cx="631064" cy="2764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exto explicativo retangular 8"/>
          <p:cNvSpPr/>
          <p:nvPr/>
        </p:nvSpPr>
        <p:spPr>
          <a:xfrm>
            <a:off x="6607448" y="3616229"/>
            <a:ext cx="1332455" cy="979958"/>
          </a:xfrm>
          <a:prstGeom prst="wedgeRectCallout">
            <a:avLst>
              <a:gd name="adj1" fmla="val -140823"/>
              <a:gd name="adj2" fmla="val 2773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Inserir a fórmula na célula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73345" y="1024638"/>
            <a:ext cx="3296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Cota piezométrica</a:t>
            </a:r>
          </a:p>
        </p:txBody>
      </p:sp>
    </p:spTree>
    <p:extLst>
      <p:ext uri="{BB962C8B-B14F-4D97-AF65-F5344CB8AC3E}">
        <p14:creationId xmlns:p14="http://schemas.microsoft.com/office/powerpoint/2010/main" val="71482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8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840016" y="-185331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Trecho 3</a:t>
            </a:r>
          </a:p>
        </p:txBody>
      </p:sp>
      <p:sp>
        <p:nvSpPr>
          <p:cNvPr id="9" name="Texto explicativo retangular 8"/>
          <p:cNvSpPr/>
          <p:nvPr/>
        </p:nvSpPr>
        <p:spPr>
          <a:xfrm>
            <a:off x="6607448" y="3616229"/>
            <a:ext cx="1332455" cy="979958"/>
          </a:xfrm>
          <a:prstGeom prst="wedgeRectCallout">
            <a:avLst>
              <a:gd name="adj1" fmla="val -170786"/>
              <a:gd name="adj2" fmla="val -11688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Inserir a fórmula na célula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9" y="1495906"/>
            <a:ext cx="4894923" cy="47557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 explicativo retangular 9"/>
              <p:cNvSpPr/>
              <p:nvPr/>
            </p:nvSpPr>
            <p:spPr>
              <a:xfrm>
                <a:off x="5980598" y="1165393"/>
                <a:ext cx="2233977" cy="1537023"/>
              </a:xfrm>
              <a:prstGeom prst="wedgeRectCallout">
                <a:avLst>
                  <a:gd name="adj1" fmla="val -129239"/>
                  <a:gd name="adj2" fmla="val 119336"/>
                </a:avLst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i="1" dirty="0">
                    <a:latin typeface="Cambria Math" panose="02040503050406030204" pitchFamily="18" charset="0"/>
                  </a:rPr>
                  <a:t>Pressão dinâmica a Montante é igual a Pressão dinâmica a Montante anterior</a:t>
                </a:r>
                <a:endParaRPr lang="pt-BR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𝑃𝐷𝑀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𝑃𝐷𝑀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Texto explicativo retangular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598" y="1165393"/>
                <a:ext cx="2233977" cy="1537023"/>
              </a:xfrm>
              <a:prstGeom prst="wedgeRectCallout">
                <a:avLst>
                  <a:gd name="adj1" fmla="val -129239"/>
                  <a:gd name="adj2" fmla="val 119336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lipse 10"/>
          <p:cNvSpPr/>
          <p:nvPr/>
        </p:nvSpPr>
        <p:spPr>
          <a:xfrm>
            <a:off x="3438660" y="3967966"/>
            <a:ext cx="631064" cy="2764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3438660" y="3477987"/>
            <a:ext cx="631064" cy="2764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141669" y="860771"/>
            <a:ext cx="3296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Pressão Dinâmica</a:t>
            </a:r>
          </a:p>
        </p:txBody>
      </p:sp>
    </p:spTree>
    <p:extLst>
      <p:ext uri="{BB962C8B-B14F-4D97-AF65-F5344CB8AC3E}">
        <p14:creationId xmlns:p14="http://schemas.microsoft.com/office/powerpoint/2010/main" val="374108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Rede Ramificada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4614" t="2599" r="15911" b="1218"/>
          <a:stretch/>
        </p:blipFill>
        <p:spPr>
          <a:xfrm>
            <a:off x="115910" y="1315087"/>
            <a:ext cx="8912180" cy="540768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147891" y="4681463"/>
            <a:ext cx="1030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Trecho 4</a:t>
            </a:r>
          </a:p>
        </p:txBody>
      </p:sp>
      <p:sp>
        <p:nvSpPr>
          <p:cNvPr id="8" name="Chave esquerda 7"/>
          <p:cNvSpPr/>
          <p:nvPr/>
        </p:nvSpPr>
        <p:spPr>
          <a:xfrm rot="16200000">
            <a:off x="5346483" y="3505372"/>
            <a:ext cx="558869" cy="1498246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4657487" y="3654548"/>
            <a:ext cx="331631" cy="3808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o explicativo retangular 9"/>
          <p:cNvSpPr/>
          <p:nvPr/>
        </p:nvSpPr>
        <p:spPr>
          <a:xfrm>
            <a:off x="3746947" y="1695644"/>
            <a:ext cx="1650106" cy="460335"/>
          </a:xfrm>
          <a:prstGeom prst="wedgeRectCallout">
            <a:avLst>
              <a:gd name="adj1" fmla="val -6052"/>
              <a:gd name="adj2" fmla="val 11122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 err="1"/>
              <a:t>Qj</a:t>
            </a:r>
            <a:r>
              <a:rPr lang="pt-BR" sz="1500" b="1" dirty="0"/>
              <a:t> = Qm3 + Qm2</a:t>
            </a:r>
          </a:p>
        </p:txBody>
      </p:sp>
      <p:sp>
        <p:nvSpPr>
          <p:cNvPr id="2" name="Seta para a esquerda 1"/>
          <p:cNvSpPr/>
          <p:nvPr/>
        </p:nvSpPr>
        <p:spPr>
          <a:xfrm>
            <a:off x="5322276" y="3940783"/>
            <a:ext cx="566671" cy="2002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6222105" y="3654548"/>
            <a:ext cx="331631" cy="3808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exto explicativo retangular 12"/>
          <p:cNvSpPr/>
          <p:nvPr/>
        </p:nvSpPr>
        <p:spPr>
          <a:xfrm>
            <a:off x="6334794" y="4587032"/>
            <a:ext cx="993459" cy="333604"/>
          </a:xfrm>
          <a:prstGeom prst="wedgeRectCallout">
            <a:avLst>
              <a:gd name="adj1" fmla="val -30925"/>
              <a:gd name="adj2" fmla="val -204001"/>
            </a:avLst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Jusante</a:t>
            </a:r>
          </a:p>
        </p:txBody>
      </p:sp>
      <p:sp>
        <p:nvSpPr>
          <p:cNvPr id="14" name="Texto explicativo retangular 13"/>
          <p:cNvSpPr/>
          <p:nvPr/>
        </p:nvSpPr>
        <p:spPr>
          <a:xfrm>
            <a:off x="3620757" y="4676425"/>
            <a:ext cx="1153734" cy="275789"/>
          </a:xfrm>
          <a:prstGeom prst="wedgeRectCallout">
            <a:avLst>
              <a:gd name="adj1" fmla="val 42101"/>
              <a:gd name="adj2" fmla="val -290234"/>
            </a:avLst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Montante</a:t>
            </a:r>
          </a:p>
        </p:txBody>
      </p:sp>
    </p:spTree>
    <p:extLst>
      <p:ext uri="{BB962C8B-B14F-4D97-AF65-F5344CB8AC3E}">
        <p14:creationId xmlns:p14="http://schemas.microsoft.com/office/powerpoint/2010/main" val="109936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  <p:bldP spid="2" grpId="0" animBg="1"/>
      <p:bldP spid="12" grpId="0" animBg="1"/>
      <p:bldP spid="13" grpId="0" animBg="1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/>
          <p:cNvSpPr txBox="1">
            <a:spLocks/>
          </p:cNvSpPr>
          <p:nvPr/>
        </p:nvSpPr>
        <p:spPr>
          <a:xfrm>
            <a:off x="840016" y="-95179"/>
            <a:ext cx="7772400" cy="934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Trecho 4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118"/>
            <a:ext cx="5098994" cy="4818315"/>
          </a:xfrm>
          <a:prstGeom prst="rect">
            <a:avLst/>
          </a:prstGeom>
        </p:spPr>
      </p:pic>
      <p:sp>
        <p:nvSpPr>
          <p:cNvPr id="6" name="Texto explicativo retangular 5"/>
          <p:cNvSpPr/>
          <p:nvPr/>
        </p:nvSpPr>
        <p:spPr>
          <a:xfrm>
            <a:off x="5859082" y="1669886"/>
            <a:ext cx="1650106" cy="460335"/>
          </a:xfrm>
          <a:prstGeom prst="wedgeRectCallout">
            <a:avLst>
              <a:gd name="adj1" fmla="val -155125"/>
              <a:gd name="adj2" fmla="val 35462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 err="1"/>
              <a:t>Qj</a:t>
            </a:r>
            <a:r>
              <a:rPr lang="pt-BR" sz="1500" b="1" dirty="0"/>
              <a:t> = Qm3 + Qm2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6688"/>
            <a:ext cx="5073572" cy="47477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o explicativo retangular 7"/>
              <p:cNvSpPr/>
              <p:nvPr/>
            </p:nvSpPr>
            <p:spPr>
              <a:xfrm>
                <a:off x="5275282" y="3240782"/>
                <a:ext cx="2820472" cy="539349"/>
              </a:xfrm>
              <a:prstGeom prst="wedgeRectCallout">
                <a:avLst>
                  <a:gd name="adj1" fmla="val -126339"/>
                  <a:gd name="adj2" fmla="val 100587"/>
                </a:avLst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𝑚𝑎𝑟𝑐h𝑎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𝐿𝑖𝑛𝑒𝑎𝑟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8" name="Texto explicativo retangular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282" y="3240782"/>
                <a:ext cx="2820472" cy="539349"/>
              </a:xfrm>
              <a:prstGeom prst="wedgeRectCallout">
                <a:avLst>
                  <a:gd name="adj1" fmla="val -126339"/>
                  <a:gd name="adj2" fmla="val 10058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8" y="1295796"/>
            <a:ext cx="5034345" cy="46895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 explicativo retangular 9"/>
              <p:cNvSpPr/>
              <p:nvPr/>
            </p:nvSpPr>
            <p:spPr>
              <a:xfrm>
                <a:off x="5791944" y="4516117"/>
                <a:ext cx="2820472" cy="574035"/>
              </a:xfrm>
              <a:prstGeom prst="wedgeRectCallout">
                <a:avLst>
                  <a:gd name="adj1" fmla="val -106248"/>
                  <a:gd name="adj2" fmla="val -98838"/>
                </a:avLst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𝑚𝑎𝑟𝑐h𝑎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Texto explicativo retangular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944" y="4516117"/>
                <a:ext cx="2820472" cy="574035"/>
              </a:xfrm>
              <a:prstGeom prst="wedgeRectCallout">
                <a:avLst>
                  <a:gd name="adj1" fmla="val -106248"/>
                  <a:gd name="adj2" fmla="val -98838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ixaDeTexto 10"/>
          <p:cNvSpPr txBox="1"/>
          <p:nvPr/>
        </p:nvSpPr>
        <p:spPr>
          <a:xfrm>
            <a:off x="156039" y="792292"/>
            <a:ext cx="38889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chemeClr val="accent1">
                    <a:lumMod val="50000"/>
                  </a:schemeClr>
                </a:solidFill>
              </a:rPr>
              <a:t>Calculo de Vazões no trecho</a:t>
            </a:r>
          </a:p>
        </p:txBody>
      </p:sp>
    </p:spTree>
    <p:extLst>
      <p:ext uri="{BB962C8B-B14F-4D97-AF65-F5344CB8AC3E}">
        <p14:creationId xmlns:p14="http://schemas.microsoft.com/office/powerpoint/2010/main" val="132825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Water-Image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7152"/>
            <a:ext cx="9144000" cy="265176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5799" y="-77622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2º Passo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450761" y="1030310"/>
                <a:ext cx="8203842" cy="484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200" b="1" dirty="0"/>
                  <a:t>Vazão de Distribuição:</a:t>
                </a:r>
              </a:p>
              <a:p>
                <a:endParaRPr lang="pt-BR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sz="3000" b="0" i="1" smtClean="0">
                            <a:latin typeface="Cambria Math" panose="02040503050406030204" pitchFamily="18" charset="0"/>
                          </a:rPr>
                          <m:t>𝑝𝑟𝑜</m:t>
                        </m:r>
                      </m:sub>
                    </m:sSub>
                    <m:r>
                      <a:rPr lang="pt-BR" sz="3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pt-BR" sz="3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3000" b="0" i="1" smtClean="0">
                            <a:latin typeface="Cambria Math" panose="02040503050406030204" pitchFamily="18" charset="0"/>
                          </a:rPr>
                          <m:t>∗ </m:t>
                        </m:r>
                        <m:sSub>
                          <m:sSubPr>
                            <m:ctrlPr>
                              <a:rPr lang="pt-BR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pt-BR" sz="3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3000" b="0" i="1" smtClean="0">
                            <a:latin typeface="Cambria Math" panose="02040503050406030204" pitchFamily="18" charset="0"/>
                          </a:rPr>
                          <m:t> ∗</m:t>
                        </m:r>
                        <m:r>
                          <a:rPr lang="pt-BR" sz="3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t-BR" sz="3000" b="0" i="1" smtClean="0">
                            <a:latin typeface="Cambria Math" panose="02040503050406030204" pitchFamily="18" charset="0"/>
                          </a:rPr>
                          <m:t> ∗</m:t>
                        </m:r>
                        <m:r>
                          <a:rPr lang="pt-BR" sz="3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pt-BR" sz="3000" b="0" i="1" smtClean="0">
                            <a:latin typeface="Cambria Math" panose="02040503050406030204" pitchFamily="18" charset="0"/>
                          </a:rPr>
                          <m:t>86400</m:t>
                        </m:r>
                      </m:den>
                    </m:f>
                  </m:oMath>
                </a14:m>
                <a:r>
                  <a:rPr lang="pt-BR" sz="3000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sz="3000" b="0" i="1" smtClean="0">
                            <a:latin typeface="Cambria Math" panose="02040503050406030204" pitchFamily="18" charset="0"/>
                          </a:rPr>
                          <m:t>𝑒𝑠𝑝</m:t>
                        </m:r>
                      </m:sub>
                    </m:sSub>
                  </m:oMath>
                </a14:m>
                <a:endParaRPr lang="pt-BR" sz="3000" dirty="0"/>
              </a:p>
              <a:p>
                <a:pPr algn="ctr"/>
                <a:endParaRPr lang="pt-BR" sz="3000" dirty="0"/>
              </a:p>
              <a:p>
                <a:r>
                  <a:rPr lang="pt-BR" sz="2200" dirty="0"/>
                  <a:t>Em que: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𝑝𝑟𝑜</m:t>
                        </m:r>
                      </m:sub>
                    </m:sSub>
                  </m:oMath>
                </a14:m>
                <a:r>
                  <a:rPr lang="pt-BR" sz="2200" dirty="0"/>
                  <a:t> : Vazão de Distribuição (L/s)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200" dirty="0"/>
                  <a:t> : Coeficiente de consumo diário adimensional  (1,2)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200" dirty="0"/>
                  <a:t> : Coeficiente de consumo horário adimensional (1,5)</a:t>
                </a:r>
              </a:p>
              <a:p>
                <a14:m>
                  <m:oMath xmlns:m="http://schemas.openxmlformats.org/officeDocument/2006/math"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pt-BR" sz="2200" dirty="0"/>
                  <a:t> : população (5.000 </a:t>
                </a:r>
                <a:r>
                  <a:rPr lang="pt-BR" sz="2200" dirty="0" err="1"/>
                  <a:t>hab</a:t>
                </a:r>
                <a:r>
                  <a:rPr lang="pt-BR" sz="2200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pt-BR" sz="2200" dirty="0"/>
                  <a:t>: consumo (200 L/</a:t>
                </a:r>
                <a:r>
                  <a:rPr lang="pt-BR" sz="2200" dirty="0" err="1"/>
                  <a:t>hab.dia</a:t>
                </a:r>
                <a:r>
                  <a:rPr lang="pt-BR" sz="2200" dirty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𝑒𝑠𝑝</m:t>
                        </m:r>
                      </m:sub>
                    </m:sSub>
                  </m:oMath>
                </a14:m>
                <a:r>
                  <a:rPr lang="pt-BR" sz="2200" dirty="0"/>
                  <a:t> : Vazão Específica (caso exista escola, restaurante, etc.)</a:t>
                </a:r>
              </a:p>
              <a:p>
                <a:endParaRPr lang="pt-BR" sz="2200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61" y="1030310"/>
                <a:ext cx="8203842" cy="4841325"/>
              </a:xfrm>
              <a:prstGeom prst="rect">
                <a:avLst/>
              </a:prstGeom>
              <a:blipFill rotWithShape="0">
                <a:blip r:embed="rId3"/>
                <a:stretch>
                  <a:fillRect l="-966" t="-8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86346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Trecho 4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61" y="934188"/>
            <a:ext cx="4858428" cy="3905795"/>
          </a:xfrm>
          <a:prstGeom prst="rect">
            <a:avLst/>
          </a:prstGeom>
        </p:spPr>
      </p:pic>
      <p:sp>
        <p:nvSpPr>
          <p:cNvPr id="10" name="Texto explicativo retangular 9"/>
          <p:cNvSpPr/>
          <p:nvPr/>
        </p:nvSpPr>
        <p:spPr>
          <a:xfrm>
            <a:off x="6500867" y="1055465"/>
            <a:ext cx="1625702" cy="1481674"/>
          </a:xfrm>
          <a:prstGeom prst="wedgeRectCallout">
            <a:avLst>
              <a:gd name="adj1" fmla="val -193124"/>
              <a:gd name="adj2" fmla="val 9220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bg1"/>
              </a:solidFill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Como este trecho é no meio da rede utiliza a média da </a:t>
            </a:r>
            <a:r>
              <a:rPr lang="pt-BR" b="1" dirty="0" err="1">
                <a:solidFill>
                  <a:schemeClr val="bg1"/>
                </a:solidFill>
              </a:rPr>
              <a:t>Qm</a:t>
            </a:r>
            <a:r>
              <a:rPr lang="pt-BR" b="1" dirty="0">
                <a:solidFill>
                  <a:schemeClr val="bg1"/>
                </a:solidFill>
              </a:rPr>
              <a:t> e </a:t>
            </a:r>
            <a:r>
              <a:rPr lang="pt-BR" b="1" dirty="0" err="1">
                <a:solidFill>
                  <a:schemeClr val="bg1"/>
                </a:solidFill>
              </a:rPr>
              <a:t>Qj</a:t>
            </a:r>
            <a:r>
              <a:rPr lang="pt-BR" b="1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61" y="1010399"/>
            <a:ext cx="4896533" cy="3829584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033" y="3530528"/>
            <a:ext cx="4404575" cy="3380255"/>
          </a:xfrm>
          <a:prstGeom prst="rect">
            <a:avLst/>
          </a:prstGeom>
        </p:spPr>
      </p:pic>
      <p:sp>
        <p:nvSpPr>
          <p:cNvPr id="19" name="Elipse 18"/>
          <p:cNvSpPr/>
          <p:nvPr/>
        </p:nvSpPr>
        <p:spPr>
          <a:xfrm>
            <a:off x="4783336" y="4579560"/>
            <a:ext cx="481411" cy="4507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3621805" y="3119525"/>
            <a:ext cx="481411" cy="4507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exto explicativo retangular 20"/>
          <p:cNvSpPr/>
          <p:nvPr/>
        </p:nvSpPr>
        <p:spPr>
          <a:xfrm>
            <a:off x="1409420" y="5373056"/>
            <a:ext cx="1507045" cy="1328997"/>
          </a:xfrm>
          <a:prstGeom prst="wedgeRectCallout">
            <a:avLst>
              <a:gd name="adj1" fmla="val 101251"/>
              <a:gd name="adj2" fmla="val -18278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A partir do valor da </a:t>
            </a:r>
            <a:r>
              <a:rPr lang="pt-BR" b="1" dirty="0" err="1"/>
              <a:t>Qf</a:t>
            </a:r>
            <a:r>
              <a:rPr lang="pt-BR" b="1" dirty="0"/>
              <a:t>, determina-se o diâmetro</a:t>
            </a:r>
          </a:p>
        </p:txBody>
      </p:sp>
    </p:spTree>
    <p:extLst>
      <p:ext uri="{BB962C8B-B14F-4D97-AF65-F5344CB8AC3E}">
        <p14:creationId xmlns:p14="http://schemas.microsoft.com/office/powerpoint/2010/main" val="168796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  <p:bldP spid="2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840016" y="-185331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Trecho 4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80304" y="948119"/>
            <a:ext cx="86159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accent1">
                    <a:lumMod val="50000"/>
                  </a:schemeClr>
                </a:solidFill>
              </a:rPr>
              <a:t>Velocidade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2533588" y="1194340"/>
                <a:ext cx="3680470" cy="1441933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>
                    <a:solidFill>
                      <a:schemeClr val="accent1">
                        <a:lumMod val="50000"/>
                      </a:schemeClr>
                    </a:solidFill>
                  </a:rPr>
                  <a:t>Equação da Continuidade</a:t>
                </a:r>
              </a:p>
              <a:p>
                <a:pPr algn="ctr"/>
                <a:endParaRPr lang="pt-BR" b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pt-BR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588" y="1194340"/>
                <a:ext cx="3680470" cy="1441933"/>
              </a:xfrm>
              <a:prstGeom prst="rect">
                <a:avLst/>
              </a:prstGeom>
              <a:blipFill rotWithShape="0">
                <a:blip r:embed="rId2"/>
                <a:stretch>
                  <a:fillRect t="-2092"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 explicativo retangular 9"/>
          <p:cNvSpPr/>
          <p:nvPr/>
        </p:nvSpPr>
        <p:spPr>
          <a:xfrm>
            <a:off x="7309269" y="1047349"/>
            <a:ext cx="1487001" cy="1086290"/>
          </a:xfrm>
          <a:prstGeom prst="wedgeRectCallout">
            <a:avLst>
              <a:gd name="adj1" fmla="val -104593"/>
              <a:gd name="adj2" fmla="val 10045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Inserir a fórmula na célula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16" y="2760941"/>
            <a:ext cx="6755151" cy="4097059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4568182" y="2702189"/>
            <a:ext cx="316068" cy="360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5389273" y="2760941"/>
            <a:ext cx="316068" cy="360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807693" y="5116701"/>
            <a:ext cx="316068" cy="360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107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840016" y="-185331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Trecho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180304" y="1033968"/>
                <a:ext cx="8615966" cy="1241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600" b="1" dirty="0">
                    <a:solidFill>
                      <a:schemeClr val="accent1">
                        <a:lumMod val="50000"/>
                      </a:schemeClr>
                    </a:solidFill>
                  </a:rPr>
                  <a:t>Perda de Carga (</a:t>
                </a:r>
                <a:r>
                  <a:rPr lang="pt-BR" sz="2600" b="1" dirty="0" err="1">
                    <a:solidFill>
                      <a:schemeClr val="accent1">
                        <a:lumMod val="50000"/>
                      </a:schemeClr>
                    </a:solidFill>
                  </a:rPr>
                  <a:t>Hazen</a:t>
                </a:r>
                <a:r>
                  <a:rPr lang="pt-BR" sz="2600" b="1" dirty="0">
                    <a:solidFill>
                      <a:schemeClr val="accent1">
                        <a:lumMod val="50000"/>
                      </a:schemeClr>
                    </a:solidFill>
                  </a:rPr>
                  <a:t> Willians)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pt-BR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=10,65 ∗ </m:t>
                      </m:r>
                      <m:f>
                        <m:fPr>
                          <m:ctrlP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p>
                            <m:sSupPr>
                              <m:ctrlPr>
                                <a:rPr lang="pt-BR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pt-BR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1,85</m:t>
                              </m:r>
                            </m:sup>
                          </m:sSup>
                          <m: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∗ </m:t>
                          </m:r>
                          <m:sSup>
                            <m:sSupPr>
                              <m:ctrlPr>
                                <a:rPr lang="pt-BR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pt-BR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4,87</m:t>
                              </m:r>
                            </m:sup>
                          </m:sSup>
                        </m:den>
                      </m:f>
                      <m:r>
                        <a:rPr lang="pt-BR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 </m:t>
                      </m:r>
                      <m:sSup>
                        <m:sSupPr>
                          <m:ctrlP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1,85</m:t>
                          </m:r>
                        </m:sup>
                      </m:sSup>
                    </m:oMath>
                  </m:oMathPara>
                </a14:m>
                <a:endParaRPr lang="pt-BR" sz="2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04" y="1033968"/>
                <a:ext cx="8615966" cy="1241622"/>
              </a:xfrm>
              <a:prstGeom prst="rect">
                <a:avLst/>
              </a:prstGeom>
              <a:blipFill rotWithShape="0">
                <a:blip r:embed="rId2"/>
                <a:stretch>
                  <a:fillRect l="-1274" t="-44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o explicativo retangular 16"/>
          <p:cNvSpPr/>
          <p:nvPr/>
        </p:nvSpPr>
        <p:spPr>
          <a:xfrm>
            <a:off x="7463815" y="665600"/>
            <a:ext cx="1332455" cy="979958"/>
          </a:xfrm>
          <a:prstGeom prst="wedgeRectCallout">
            <a:avLst>
              <a:gd name="adj1" fmla="val -77030"/>
              <a:gd name="adj2" fmla="val 14602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Inserir a fórmula na célula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" y="2643958"/>
            <a:ext cx="8592749" cy="3848637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3766534" y="2560701"/>
            <a:ext cx="316068" cy="360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4476678" y="2560701"/>
            <a:ext cx="316068" cy="360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180304" y="4833366"/>
            <a:ext cx="316068" cy="360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59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11" grpId="0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840016" y="-185331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Trecho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180304" y="1033968"/>
                <a:ext cx="8615966" cy="1276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600" b="1" dirty="0">
                    <a:solidFill>
                      <a:schemeClr val="accent1">
                        <a:lumMod val="50000"/>
                      </a:schemeClr>
                    </a:solidFill>
                  </a:rPr>
                  <a:t>Perda de Carga Unitária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pt-BR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pt-BR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04" y="1033968"/>
                <a:ext cx="8615966" cy="1276119"/>
              </a:xfrm>
              <a:prstGeom prst="rect">
                <a:avLst/>
              </a:prstGeom>
              <a:blipFill rotWithShape="0">
                <a:blip r:embed="rId2"/>
                <a:stretch>
                  <a:fillRect l="-1274" t="-430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o explicativo retangular 17"/>
          <p:cNvSpPr/>
          <p:nvPr/>
        </p:nvSpPr>
        <p:spPr>
          <a:xfrm>
            <a:off x="6858507" y="958577"/>
            <a:ext cx="1332455" cy="979958"/>
          </a:xfrm>
          <a:prstGeom prst="wedgeRectCallout">
            <a:avLst>
              <a:gd name="adj1" fmla="val -96362"/>
              <a:gd name="adj2" fmla="val 118421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Inserir a fórmula na célula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67" y="2692891"/>
            <a:ext cx="8819037" cy="3978366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6858507" y="2692891"/>
            <a:ext cx="316068" cy="360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-22767" y="4957427"/>
            <a:ext cx="316068" cy="360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04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840016" y="-185331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Trecho 4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73345" y="1024638"/>
            <a:ext cx="3296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Cota piezométrica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o explicativo retangular 10"/>
              <p:cNvSpPr/>
              <p:nvPr/>
            </p:nvSpPr>
            <p:spPr>
              <a:xfrm>
                <a:off x="6133514" y="1448728"/>
                <a:ext cx="2707911" cy="1660232"/>
              </a:xfrm>
              <a:prstGeom prst="wedgeRectCallout">
                <a:avLst>
                  <a:gd name="adj1" fmla="val -103296"/>
                  <a:gd name="adj2" fmla="val 133579"/>
                </a:avLst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i="1" dirty="0">
                    <a:latin typeface="Cambria Math" panose="02040503050406030204" pitchFamily="18" charset="0"/>
                  </a:rPr>
                  <a:t>Cota piezométrica a Jusante do trecho 4 é igual a Cota Piezométrica a Montante do trecho 3</a:t>
                </a:r>
                <a:endParaRPr lang="pt-BR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𝐶𝑃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𝐶𝑃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1" name="Texto explicativo retangular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514" y="1448728"/>
                <a:ext cx="2707911" cy="1660232"/>
              </a:xfrm>
              <a:prstGeom prst="wedgeRectCallout">
                <a:avLst>
                  <a:gd name="adj1" fmla="val -103296"/>
                  <a:gd name="adj2" fmla="val 133579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45" y="1656213"/>
            <a:ext cx="5071387" cy="4677718"/>
          </a:xfrm>
          <a:prstGeom prst="rect">
            <a:avLst/>
          </a:prstGeom>
        </p:spPr>
      </p:pic>
      <p:sp>
        <p:nvSpPr>
          <p:cNvPr id="12" name="Texto explicativo retangular 11"/>
          <p:cNvSpPr/>
          <p:nvPr/>
        </p:nvSpPr>
        <p:spPr>
          <a:xfrm>
            <a:off x="1144659" y="5674702"/>
            <a:ext cx="1332455" cy="979958"/>
          </a:xfrm>
          <a:prstGeom prst="wedgeRectCallout">
            <a:avLst>
              <a:gd name="adj1" fmla="val 118213"/>
              <a:gd name="adj2" fmla="val -14705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Inserir a fórmula na célula</a:t>
            </a:r>
          </a:p>
        </p:txBody>
      </p:sp>
      <p:sp>
        <p:nvSpPr>
          <p:cNvPr id="6" name="Elipse 5"/>
          <p:cNvSpPr/>
          <p:nvPr/>
        </p:nvSpPr>
        <p:spPr>
          <a:xfrm>
            <a:off x="3168203" y="3995072"/>
            <a:ext cx="682580" cy="2935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4384926" y="4392171"/>
            <a:ext cx="682580" cy="2935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300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840016" y="-185331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Trecho 4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44558" y="1216243"/>
            <a:ext cx="3296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Pressão Dinâmica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9" y="1984755"/>
            <a:ext cx="5512156" cy="4578646"/>
          </a:xfrm>
          <a:prstGeom prst="rect">
            <a:avLst/>
          </a:prstGeom>
        </p:spPr>
      </p:pic>
      <p:sp>
        <p:nvSpPr>
          <p:cNvPr id="14" name="Elipse 13"/>
          <p:cNvSpPr/>
          <p:nvPr/>
        </p:nvSpPr>
        <p:spPr>
          <a:xfrm>
            <a:off x="4971245" y="4690531"/>
            <a:ext cx="682580" cy="2935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4133788" y="4274078"/>
            <a:ext cx="682580" cy="2935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4133788" y="4690531"/>
            <a:ext cx="682580" cy="2935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o explicativo retangular 16"/>
              <p:cNvSpPr/>
              <p:nvPr/>
            </p:nvSpPr>
            <p:spPr>
              <a:xfrm>
                <a:off x="6243795" y="1216243"/>
                <a:ext cx="2755647" cy="1537023"/>
              </a:xfrm>
              <a:prstGeom prst="wedgeRectCallout">
                <a:avLst>
                  <a:gd name="adj1" fmla="val -82543"/>
                  <a:gd name="adj2" fmla="val 173800"/>
                </a:avLst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i="1" dirty="0">
                    <a:latin typeface="Cambria Math" panose="02040503050406030204" pitchFamily="18" charset="0"/>
                  </a:rPr>
                  <a:t>Pressão dinâmica a Jusante do trecho 3 é igual a Pressão dinâmica a Montante do trecho 2</a:t>
                </a:r>
                <a:endParaRPr lang="pt-BR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𝑃𝐷𝑀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𝑃𝐷𝑀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7" name="Texto explicativo retangular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795" y="1216243"/>
                <a:ext cx="2755647" cy="1537023"/>
              </a:xfrm>
              <a:prstGeom prst="wedgeRectCallout">
                <a:avLst>
                  <a:gd name="adj1" fmla="val -82543"/>
                  <a:gd name="adj2" fmla="val 173800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o explicativo retangular 17"/>
          <p:cNvSpPr/>
          <p:nvPr/>
        </p:nvSpPr>
        <p:spPr>
          <a:xfrm>
            <a:off x="1688384" y="5530220"/>
            <a:ext cx="1332455" cy="979958"/>
          </a:xfrm>
          <a:prstGeom prst="wedgeRectCallout">
            <a:avLst>
              <a:gd name="adj1" fmla="val 121113"/>
              <a:gd name="adj2" fmla="val -10237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Inserir a fórmula na célula</a:t>
            </a:r>
          </a:p>
        </p:txBody>
      </p:sp>
    </p:spTree>
    <p:extLst>
      <p:ext uri="{BB962C8B-B14F-4D97-AF65-F5344CB8AC3E}">
        <p14:creationId xmlns:p14="http://schemas.microsoft.com/office/powerpoint/2010/main" val="124076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Rede Ramificada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4614" t="2599" r="15911" b="1218"/>
          <a:stretch/>
        </p:blipFill>
        <p:spPr>
          <a:xfrm>
            <a:off x="115910" y="1315087"/>
            <a:ext cx="8912180" cy="540768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989118" y="6328033"/>
            <a:ext cx="1030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Trecho 5</a:t>
            </a:r>
          </a:p>
        </p:txBody>
      </p:sp>
      <p:sp>
        <p:nvSpPr>
          <p:cNvPr id="8" name="Chave esquerda 7"/>
          <p:cNvSpPr/>
          <p:nvPr/>
        </p:nvSpPr>
        <p:spPr>
          <a:xfrm rot="16200000">
            <a:off x="5239446" y="5332309"/>
            <a:ext cx="455269" cy="1352281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5977406" y="5213259"/>
            <a:ext cx="331631" cy="3808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o explicativo retangular 9"/>
          <p:cNvSpPr/>
          <p:nvPr/>
        </p:nvSpPr>
        <p:spPr>
          <a:xfrm>
            <a:off x="7179608" y="4700235"/>
            <a:ext cx="1242171" cy="493764"/>
          </a:xfrm>
          <a:prstGeom prst="wedgeRectCallout">
            <a:avLst>
              <a:gd name="adj1" fmla="val -74481"/>
              <a:gd name="adj2" fmla="val 38194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 err="1"/>
              <a:t>Qj</a:t>
            </a:r>
            <a:r>
              <a:rPr lang="pt-BR" sz="1500" b="1" dirty="0"/>
              <a:t> =0,00 L/s</a:t>
            </a:r>
          </a:p>
        </p:txBody>
      </p:sp>
      <p:sp>
        <p:nvSpPr>
          <p:cNvPr id="2" name="Seta para a esquerda 1"/>
          <p:cNvSpPr/>
          <p:nvPr/>
        </p:nvSpPr>
        <p:spPr>
          <a:xfrm>
            <a:off x="5178000" y="5580559"/>
            <a:ext cx="566671" cy="2002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4657487" y="5193999"/>
            <a:ext cx="331631" cy="3808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exto explicativo retangular 12"/>
          <p:cNvSpPr/>
          <p:nvPr/>
        </p:nvSpPr>
        <p:spPr>
          <a:xfrm>
            <a:off x="6807235" y="5902480"/>
            <a:ext cx="993459" cy="333604"/>
          </a:xfrm>
          <a:prstGeom prst="wedgeRectCallout">
            <a:avLst>
              <a:gd name="adj1" fmla="val -89262"/>
              <a:gd name="adj2" fmla="val -176977"/>
            </a:avLst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Jusante</a:t>
            </a:r>
          </a:p>
        </p:txBody>
      </p:sp>
      <p:sp>
        <p:nvSpPr>
          <p:cNvPr id="14" name="Texto explicativo retangular 13"/>
          <p:cNvSpPr/>
          <p:nvPr/>
        </p:nvSpPr>
        <p:spPr>
          <a:xfrm>
            <a:off x="3503753" y="4511149"/>
            <a:ext cx="1153734" cy="275789"/>
          </a:xfrm>
          <a:prstGeom prst="wedgeRectCallout">
            <a:avLst>
              <a:gd name="adj1" fmla="val 51032"/>
              <a:gd name="adj2" fmla="val 172080"/>
            </a:avLst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Montante</a:t>
            </a:r>
          </a:p>
        </p:txBody>
      </p:sp>
    </p:spTree>
    <p:extLst>
      <p:ext uri="{BB962C8B-B14F-4D97-AF65-F5344CB8AC3E}">
        <p14:creationId xmlns:p14="http://schemas.microsoft.com/office/powerpoint/2010/main" val="7553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  <p:bldP spid="2" grpId="0" animBg="1"/>
      <p:bldP spid="12" grpId="0" animBg="1"/>
      <p:bldP spid="13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/>
          <p:cNvSpPr txBox="1">
            <a:spLocks/>
          </p:cNvSpPr>
          <p:nvPr/>
        </p:nvSpPr>
        <p:spPr>
          <a:xfrm>
            <a:off x="840016" y="0"/>
            <a:ext cx="7772400" cy="934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Trecho 5</a:t>
            </a:r>
          </a:p>
        </p:txBody>
      </p:sp>
      <p:sp>
        <p:nvSpPr>
          <p:cNvPr id="6" name="Texto explicativo retangular 5"/>
          <p:cNvSpPr/>
          <p:nvPr/>
        </p:nvSpPr>
        <p:spPr>
          <a:xfrm>
            <a:off x="6191255" y="1209498"/>
            <a:ext cx="2331924" cy="900292"/>
          </a:xfrm>
          <a:prstGeom prst="wedgeRectCallout">
            <a:avLst>
              <a:gd name="adj1" fmla="val -54441"/>
              <a:gd name="adj2" fmla="val 10032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Como </a:t>
            </a:r>
            <a:r>
              <a:rPr lang="pt-BR" dirty="0" err="1"/>
              <a:t>Qj</a:t>
            </a:r>
            <a:r>
              <a:rPr lang="pt-BR" dirty="0"/>
              <a:t> está na ponta da rede o valor é zero.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o explicativo retangular 6"/>
              <p:cNvSpPr/>
              <p:nvPr/>
            </p:nvSpPr>
            <p:spPr>
              <a:xfrm>
                <a:off x="6036218" y="2701137"/>
                <a:ext cx="2820472" cy="539349"/>
              </a:xfrm>
              <a:prstGeom prst="wedgeRectCallout">
                <a:avLst>
                  <a:gd name="adj1" fmla="val -53736"/>
                  <a:gd name="adj2" fmla="val 100587"/>
                </a:avLst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𝑚𝑎𝑟𝑐h𝑎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𝐿𝑖𝑛𝑒𝑎𝑟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7" name="Texto explicativo retangular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218" y="2701137"/>
                <a:ext cx="2820472" cy="539349"/>
              </a:xfrm>
              <a:prstGeom prst="wedgeRectCallout">
                <a:avLst>
                  <a:gd name="adj1" fmla="val -53736"/>
                  <a:gd name="adj2" fmla="val 100587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 explicativo retangular 8"/>
              <p:cNvSpPr/>
              <p:nvPr/>
            </p:nvSpPr>
            <p:spPr>
              <a:xfrm>
                <a:off x="5946981" y="3705889"/>
                <a:ext cx="2820472" cy="574035"/>
              </a:xfrm>
              <a:prstGeom prst="wedgeRectCallout">
                <a:avLst>
                  <a:gd name="adj1" fmla="val -62412"/>
                  <a:gd name="adj2" fmla="val 2122"/>
                </a:avLst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𝑚𝑎𝑟𝑐h𝑎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Texto explicativo retangular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981" y="3705889"/>
                <a:ext cx="2820472" cy="574035"/>
              </a:xfrm>
              <a:prstGeom prst="wedgeRectCallout">
                <a:avLst>
                  <a:gd name="adj1" fmla="val -62412"/>
                  <a:gd name="adj2" fmla="val 2122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/>
          <p:cNvSpPr txBox="1"/>
          <p:nvPr/>
        </p:nvSpPr>
        <p:spPr>
          <a:xfrm>
            <a:off x="156039" y="792292"/>
            <a:ext cx="38889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chemeClr val="accent1">
                    <a:lumMod val="50000"/>
                  </a:schemeClr>
                </a:solidFill>
              </a:rPr>
              <a:t>Calculo de Vazões no trecho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2" y="1604504"/>
            <a:ext cx="5247400" cy="440174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6" y="1619946"/>
            <a:ext cx="5276592" cy="438630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1" y="1619946"/>
            <a:ext cx="5273377" cy="440174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2" y="1606054"/>
            <a:ext cx="5381876" cy="44295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 explicativo retangular 13"/>
              <p:cNvSpPr/>
              <p:nvPr/>
            </p:nvSpPr>
            <p:spPr>
              <a:xfrm>
                <a:off x="6191254" y="4745326"/>
                <a:ext cx="2665435" cy="1304147"/>
              </a:xfrm>
              <a:prstGeom prst="wedgeRectCallout">
                <a:avLst>
                  <a:gd name="adj1" fmla="val -68105"/>
                  <a:gd name="adj2" fmla="val 8642"/>
                </a:avLst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b="1" dirty="0">
                    <a:solidFill>
                      <a:schemeClr val="bg1"/>
                    </a:solidFill>
                  </a:rPr>
                  <a:t>Como este trecho é no final da rede utiliza essa fórmula: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pt-BR" sz="2000" b="1" i="1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pt-BR" sz="2000" b="1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1" i="1"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pt-BR" sz="20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pt-BR" sz="2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pt-BR" sz="2000" b="1" dirty="0">
                    <a:solidFill>
                      <a:schemeClr val="bg1"/>
                    </a:solidFill>
                  </a:rPr>
                  <a:t> </a:t>
                </a:r>
              </a:p>
              <a:p>
                <a:pPr algn="ctr"/>
                <a:endParaRPr lang="pt-BR" dirty="0"/>
              </a:p>
            </p:txBody>
          </p:sp>
        </mc:Choice>
        <mc:Fallback xmlns="">
          <p:sp>
            <p:nvSpPr>
              <p:cNvPr id="14" name="Texto explicativo retangular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254" y="4745326"/>
                <a:ext cx="2665435" cy="1304147"/>
              </a:xfrm>
              <a:prstGeom prst="wedgeRectCallout">
                <a:avLst>
                  <a:gd name="adj1" fmla="val -68105"/>
                  <a:gd name="adj2" fmla="val 8642"/>
                </a:avLst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72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Trecho 5</a:t>
            </a:r>
          </a:p>
        </p:txBody>
      </p:sp>
      <p:sp>
        <p:nvSpPr>
          <p:cNvPr id="21" name="Texto explicativo retangular 20"/>
          <p:cNvSpPr/>
          <p:nvPr/>
        </p:nvSpPr>
        <p:spPr>
          <a:xfrm>
            <a:off x="382803" y="1651646"/>
            <a:ext cx="1976083" cy="1148169"/>
          </a:xfrm>
          <a:prstGeom prst="wedgeRectCallout">
            <a:avLst>
              <a:gd name="adj1" fmla="val 76104"/>
              <a:gd name="adj2" fmla="val 2430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A partir do valor da </a:t>
            </a:r>
            <a:r>
              <a:rPr lang="pt-BR" b="1" dirty="0" err="1"/>
              <a:t>Qf</a:t>
            </a:r>
            <a:r>
              <a:rPr lang="pt-BR" b="1" dirty="0"/>
              <a:t>, determina-se o diâmetro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0" y="2837993"/>
            <a:ext cx="5446643" cy="390991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34128"/>
            <a:ext cx="4404575" cy="3380255"/>
          </a:xfrm>
          <a:prstGeom prst="rect">
            <a:avLst/>
          </a:prstGeom>
        </p:spPr>
      </p:pic>
      <p:sp>
        <p:nvSpPr>
          <p:cNvPr id="12" name="Elipse 11"/>
          <p:cNvSpPr/>
          <p:nvPr/>
        </p:nvSpPr>
        <p:spPr>
          <a:xfrm>
            <a:off x="5201357" y="1200886"/>
            <a:ext cx="481411" cy="4507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8071082" y="1200886"/>
            <a:ext cx="481411" cy="4507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4000380" y="5459896"/>
            <a:ext cx="465604" cy="3761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164640" y="913068"/>
            <a:ext cx="38889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chemeClr val="accent1">
                    <a:lumMod val="50000"/>
                  </a:schemeClr>
                </a:solidFill>
              </a:rPr>
              <a:t>Diâmetro</a:t>
            </a:r>
          </a:p>
        </p:txBody>
      </p:sp>
    </p:spTree>
    <p:extLst>
      <p:ext uri="{BB962C8B-B14F-4D97-AF65-F5344CB8AC3E}">
        <p14:creationId xmlns:p14="http://schemas.microsoft.com/office/powerpoint/2010/main" val="7685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 animBg="1"/>
      <p:bldP spid="13" grpId="0" animBg="1"/>
      <p:bldP spid="1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840016" y="-185331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Trecho 5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80304" y="948119"/>
            <a:ext cx="86159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accent1">
                    <a:lumMod val="50000"/>
                  </a:schemeClr>
                </a:solidFill>
              </a:rPr>
              <a:t>Velocidade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2533587" y="1325152"/>
                <a:ext cx="3680470" cy="1441933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>
                    <a:solidFill>
                      <a:schemeClr val="accent1">
                        <a:lumMod val="50000"/>
                      </a:schemeClr>
                    </a:solidFill>
                  </a:rPr>
                  <a:t>Equação da Continuidade</a:t>
                </a:r>
              </a:p>
              <a:p>
                <a:pPr algn="ctr"/>
                <a:endParaRPr lang="pt-BR" b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pt-BR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587" y="1325152"/>
                <a:ext cx="3680470" cy="1441933"/>
              </a:xfrm>
              <a:prstGeom prst="rect">
                <a:avLst/>
              </a:prstGeom>
              <a:blipFill rotWithShape="0">
                <a:blip r:embed="rId2"/>
                <a:stretch>
                  <a:fillRect t="-1667"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 explicativo retangular 9"/>
          <p:cNvSpPr/>
          <p:nvPr/>
        </p:nvSpPr>
        <p:spPr>
          <a:xfrm>
            <a:off x="7309269" y="1047349"/>
            <a:ext cx="1487001" cy="1086290"/>
          </a:xfrm>
          <a:prstGeom prst="wedgeRectCallout">
            <a:avLst>
              <a:gd name="adj1" fmla="val -104593"/>
              <a:gd name="adj2" fmla="val 10045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Inserir a fórmula na célula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23" y="2971258"/>
            <a:ext cx="6801799" cy="3886742"/>
          </a:xfrm>
          <a:prstGeom prst="rect">
            <a:avLst/>
          </a:prstGeom>
        </p:spPr>
      </p:pic>
      <p:sp>
        <p:nvSpPr>
          <p:cNvPr id="13" name="Elipse 12"/>
          <p:cNvSpPr/>
          <p:nvPr/>
        </p:nvSpPr>
        <p:spPr>
          <a:xfrm>
            <a:off x="4977559" y="2892998"/>
            <a:ext cx="316068" cy="360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5766928" y="2953631"/>
            <a:ext cx="316068" cy="360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910724" y="5535541"/>
            <a:ext cx="316068" cy="360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72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Water-Image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7152"/>
            <a:ext cx="9144000" cy="265176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5799" y="-77622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2º Passo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378817" y="3876541"/>
            <a:ext cx="193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282225" y="3826054"/>
            <a:ext cx="1835240" cy="463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44" y="1051821"/>
            <a:ext cx="7713346" cy="3550075"/>
          </a:xfrm>
          <a:prstGeom prst="rect">
            <a:avLst/>
          </a:prstGeom>
        </p:spPr>
      </p:pic>
      <p:sp>
        <p:nvSpPr>
          <p:cNvPr id="15" name="Texto explicativo retangular 14"/>
          <p:cNvSpPr/>
          <p:nvPr/>
        </p:nvSpPr>
        <p:spPr>
          <a:xfrm>
            <a:off x="6288618" y="4797151"/>
            <a:ext cx="2169581" cy="932847"/>
          </a:xfrm>
          <a:prstGeom prst="wedgeRectCallout">
            <a:avLst>
              <a:gd name="adj1" fmla="val -72508"/>
              <a:gd name="adj2" fmla="val -18505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Inserir a fórmula na célula</a:t>
            </a:r>
          </a:p>
        </p:txBody>
      </p:sp>
    </p:spTree>
    <p:extLst>
      <p:ext uri="{BB962C8B-B14F-4D97-AF65-F5344CB8AC3E}">
        <p14:creationId xmlns:p14="http://schemas.microsoft.com/office/powerpoint/2010/main" val="26290369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840016" y="-185331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Trecho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180304" y="1033968"/>
                <a:ext cx="8615966" cy="1241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600" b="1" dirty="0">
                    <a:solidFill>
                      <a:schemeClr val="accent1">
                        <a:lumMod val="50000"/>
                      </a:schemeClr>
                    </a:solidFill>
                  </a:rPr>
                  <a:t>Perda de Carga (</a:t>
                </a:r>
                <a:r>
                  <a:rPr lang="pt-BR" sz="2600" b="1" dirty="0" err="1">
                    <a:solidFill>
                      <a:schemeClr val="accent1">
                        <a:lumMod val="50000"/>
                      </a:schemeClr>
                    </a:solidFill>
                  </a:rPr>
                  <a:t>Hazen</a:t>
                </a:r>
                <a:r>
                  <a:rPr lang="pt-BR" sz="2600" b="1" dirty="0">
                    <a:solidFill>
                      <a:schemeClr val="accent1">
                        <a:lumMod val="50000"/>
                      </a:schemeClr>
                    </a:solidFill>
                  </a:rPr>
                  <a:t> Willians)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pt-BR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=10,65 ∗ </m:t>
                      </m:r>
                      <m:f>
                        <m:fPr>
                          <m:ctrlP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p>
                            <m:sSupPr>
                              <m:ctrlPr>
                                <a:rPr lang="pt-BR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pt-BR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1,85</m:t>
                              </m:r>
                            </m:sup>
                          </m:sSup>
                          <m: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∗ </m:t>
                          </m:r>
                          <m:sSup>
                            <m:sSupPr>
                              <m:ctrlPr>
                                <a:rPr lang="pt-BR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pt-BR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4,87</m:t>
                              </m:r>
                            </m:sup>
                          </m:sSup>
                        </m:den>
                      </m:f>
                      <m:r>
                        <a:rPr lang="pt-BR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 </m:t>
                      </m:r>
                      <m:sSup>
                        <m:sSupPr>
                          <m:ctrlP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1,85</m:t>
                          </m:r>
                        </m:sup>
                      </m:sSup>
                    </m:oMath>
                  </m:oMathPara>
                </a14:m>
                <a:endParaRPr lang="pt-BR" sz="2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04" y="1033968"/>
                <a:ext cx="8615966" cy="1241622"/>
              </a:xfrm>
              <a:prstGeom prst="rect">
                <a:avLst/>
              </a:prstGeom>
              <a:blipFill rotWithShape="0">
                <a:blip r:embed="rId2"/>
                <a:stretch>
                  <a:fillRect l="-1274" t="-44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o explicativo retangular 16"/>
          <p:cNvSpPr/>
          <p:nvPr/>
        </p:nvSpPr>
        <p:spPr>
          <a:xfrm>
            <a:off x="7463815" y="665600"/>
            <a:ext cx="1332455" cy="979958"/>
          </a:xfrm>
          <a:prstGeom prst="wedgeRectCallout">
            <a:avLst>
              <a:gd name="adj1" fmla="val -77030"/>
              <a:gd name="adj2" fmla="val 14602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Inserir a fórmula na célula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7" y="2741005"/>
            <a:ext cx="9050013" cy="3886742"/>
          </a:xfrm>
          <a:prstGeom prst="rect">
            <a:avLst/>
          </a:prstGeom>
        </p:spPr>
      </p:pic>
      <p:sp>
        <p:nvSpPr>
          <p:cNvPr id="13" name="Elipse 12"/>
          <p:cNvSpPr/>
          <p:nvPr/>
        </p:nvSpPr>
        <p:spPr>
          <a:xfrm>
            <a:off x="4172219" y="2685099"/>
            <a:ext cx="316068" cy="360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4888802" y="2700173"/>
            <a:ext cx="316068" cy="360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93987" y="5291023"/>
            <a:ext cx="316068" cy="360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733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14" grpId="0" animBg="1"/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75622" y="3766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Trecho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180304" y="1033968"/>
                <a:ext cx="8615966" cy="1276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600" b="1" dirty="0">
                    <a:solidFill>
                      <a:schemeClr val="accent1">
                        <a:lumMod val="50000"/>
                      </a:schemeClr>
                    </a:solidFill>
                  </a:rPr>
                  <a:t>Perda de Carga Unitária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pt-BR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pt-BR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04" y="1033968"/>
                <a:ext cx="8615966" cy="1276119"/>
              </a:xfrm>
              <a:prstGeom prst="rect">
                <a:avLst/>
              </a:prstGeom>
              <a:blipFill rotWithShape="0">
                <a:blip r:embed="rId2"/>
                <a:stretch>
                  <a:fillRect l="-1274" t="-430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o explicativo retangular 17"/>
          <p:cNvSpPr/>
          <p:nvPr/>
        </p:nvSpPr>
        <p:spPr>
          <a:xfrm>
            <a:off x="6858507" y="958577"/>
            <a:ext cx="1332455" cy="979958"/>
          </a:xfrm>
          <a:prstGeom prst="wedgeRectCallout">
            <a:avLst>
              <a:gd name="adj1" fmla="val -88630"/>
              <a:gd name="adj2" fmla="val 13944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Inserir a fórmula na célula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3195"/>
            <a:ext cx="9030960" cy="3867690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1228277" y="2873193"/>
            <a:ext cx="316068" cy="360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7101043" y="2873194"/>
            <a:ext cx="316068" cy="360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0" y="5413219"/>
            <a:ext cx="316068" cy="360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965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  <p:bldP spid="12" grpId="0" animBg="1"/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Rede Ramificada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4614" t="2599" r="15911" b="1218"/>
          <a:stretch/>
        </p:blipFill>
        <p:spPr>
          <a:xfrm>
            <a:off x="115910" y="1315087"/>
            <a:ext cx="8912180" cy="540768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984287" y="6422738"/>
            <a:ext cx="1030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Trecho 5</a:t>
            </a:r>
          </a:p>
        </p:txBody>
      </p:sp>
      <p:sp>
        <p:nvSpPr>
          <p:cNvPr id="8" name="Chave esquerda 7"/>
          <p:cNvSpPr/>
          <p:nvPr/>
        </p:nvSpPr>
        <p:spPr>
          <a:xfrm>
            <a:off x="4116896" y="3940935"/>
            <a:ext cx="409520" cy="1430275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4657487" y="5193999"/>
            <a:ext cx="331631" cy="3808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exto explicativo retangular 15"/>
          <p:cNvSpPr/>
          <p:nvPr/>
        </p:nvSpPr>
        <p:spPr>
          <a:xfrm>
            <a:off x="115910" y="5122637"/>
            <a:ext cx="2572553" cy="1316354"/>
          </a:xfrm>
          <a:prstGeom prst="wedgeRectCallout">
            <a:avLst>
              <a:gd name="adj1" fmla="val 53548"/>
              <a:gd name="adj2" fmla="val -9242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Para obter a cota piezométrica deste trecho é necessário calcular os trechos 6 e 7  </a:t>
            </a:r>
          </a:p>
        </p:txBody>
      </p:sp>
      <p:sp>
        <p:nvSpPr>
          <p:cNvPr id="17" name="Texto explicativo retangular 16"/>
          <p:cNvSpPr/>
          <p:nvPr/>
        </p:nvSpPr>
        <p:spPr>
          <a:xfrm>
            <a:off x="7297325" y="4704529"/>
            <a:ext cx="1599693" cy="1076285"/>
          </a:xfrm>
          <a:prstGeom prst="wedgeRectCallout">
            <a:avLst>
              <a:gd name="adj1" fmla="val -61257"/>
              <a:gd name="adj2" fmla="val 86798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Os três trechos possuem o Nó 7 em comum </a:t>
            </a:r>
          </a:p>
        </p:txBody>
      </p:sp>
      <p:sp>
        <p:nvSpPr>
          <p:cNvPr id="18" name="Chave esquerda 17"/>
          <p:cNvSpPr/>
          <p:nvPr/>
        </p:nvSpPr>
        <p:spPr>
          <a:xfrm rot="16200000">
            <a:off x="5271808" y="5332308"/>
            <a:ext cx="455269" cy="1352281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2917041" y="4471406"/>
            <a:ext cx="1030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Trecho 7</a:t>
            </a:r>
          </a:p>
        </p:txBody>
      </p:sp>
      <p:sp>
        <p:nvSpPr>
          <p:cNvPr id="20" name="Chave esquerda 19"/>
          <p:cNvSpPr/>
          <p:nvPr/>
        </p:nvSpPr>
        <p:spPr>
          <a:xfrm rot="16200000">
            <a:off x="3719716" y="5342282"/>
            <a:ext cx="455269" cy="1352281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3496106" y="6436159"/>
            <a:ext cx="1030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Trecho 6</a:t>
            </a:r>
          </a:p>
        </p:txBody>
      </p:sp>
    </p:spTree>
    <p:extLst>
      <p:ext uri="{BB962C8B-B14F-4D97-AF65-F5344CB8AC3E}">
        <p14:creationId xmlns:p14="http://schemas.microsoft.com/office/powerpoint/2010/main" val="82153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2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Rede Ramificada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4614" t="2599" r="15911" b="1218"/>
          <a:stretch/>
        </p:blipFill>
        <p:spPr>
          <a:xfrm>
            <a:off x="115910" y="1315087"/>
            <a:ext cx="8912180" cy="540768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03753" y="6372304"/>
            <a:ext cx="1030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Trecho 6</a:t>
            </a:r>
          </a:p>
        </p:txBody>
      </p:sp>
      <p:sp>
        <p:nvSpPr>
          <p:cNvPr id="8" name="Chave esquerda 7"/>
          <p:cNvSpPr/>
          <p:nvPr/>
        </p:nvSpPr>
        <p:spPr>
          <a:xfrm rot="16200000">
            <a:off x="3766620" y="5102727"/>
            <a:ext cx="475124" cy="1491656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3092538" y="5202163"/>
            <a:ext cx="331631" cy="3808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o explicativo retangular 9"/>
          <p:cNvSpPr/>
          <p:nvPr/>
        </p:nvSpPr>
        <p:spPr>
          <a:xfrm>
            <a:off x="1448509" y="4402161"/>
            <a:ext cx="1242171" cy="493764"/>
          </a:xfrm>
          <a:prstGeom prst="wedgeRectCallout">
            <a:avLst>
              <a:gd name="adj1" fmla="val 45788"/>
              <a:gd name="adj2" fmla="val 10601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 err="1"/>
              <a:t>Qj</a:t>
            </a:r>
            <a:r>
              <a:rPr lang="pt-BR" sz="1500" b="1" dirty="0"/>
              <a:t> =0,00 L/s</a:t>
            </a:r>
          </a:p>
        </p:txBody>
      </p:sp>
      <p:sp>
        <p:nvSpPr>
          <p:cNvPr id="2" name="Seta para a esquerda 1"/>
          <p:cNvSpPr/>
          <p:nvPr/>
        </p:nvSpPr>
        <p:spPr>
          <a:xfrm rot="10800000">
            <a:off x="3757492" y="5510863"/>
            <a:ext cx="566671" cy="2002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4657487" y="5193999"/>
            <a:ext cx="331631" cy="3808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exto explicativo retangular 12"/>
          <p:cNvSpPr/>
          <p:nvPr/>
        </p:nvSpPr>
        <p:spPr>
          <a:xfrm>
            <a:off x="1357009" y="5583062"/>
            <a:ext cx="993459" cy="333604"/>
          </a:xfrm>
          <a:prstGeom prst="wedgeRectCallout">
            <a:avLst>
              <a:gd name="adj1" fmla="val 96118"/>
              <a:gd name="adj2" fmla="val -95906"/>
            </a:avLst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Jusante</a:t>
            </a:r>
          </a:p>
        </p:txBody>
      </p:sp>
      <p:sp>
        <p:nvSpPr>
          <p:cNvPr id="14" name="Texto explicativo retangular 13"/>
          <p:cNvSpPr/>
          <p:nvPr/>
        </p:nvSpPr>
        <p:spPr>
          <a:xfrm>
            <a:off x="3503753" y="4511149"/>
            <a:ext cx="1153734" cy="275789"/>
          </a:xfrm>
          <a:prstGeom prst="wedgeRectCallout">
            <a:avLst>
              <a:gd name="adj1" fmla="val 51032"/>
              <a:gd name="adj2" fmla="val 172080"/>
            </a:avLst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Montante</a:t>
            </a:r>
          </a:p>
        </p:txBody>
      </p:sp>
    </p:spTree>
    <p:extLst>
      <p:ext uri="{BB962C8B-B14F-4D97-AF65-F5344CB8AC3E}">
        <p14:creationId xmlns:p14="http://schemas.microsoft.com/office/powerpoint/2010/main" val="104382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  <p:bldP spid="2" grpId="0" animBg="1"/>
      <p:bldP spid="12" grpId="0" animBg="1"/>
      <p:bldP spid="13" grpId="0" animBg="1"/>
      <p:bldP spid="1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/>
          <p:cNvSpPr txBox="1">
            <a:spLocks/>
          </p:cNvSpPr>
          <p:nvPr/>
        </p:nvSpPr>
        <p:spPr>
          <a:xfrm>
            <a:off x="840016" y="0"/>
            <a:ext cx="7772400" cy="934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Trecho 6</a:t>
            </a:r>
          </a:p>
        </p:txBody>
      </p:sp>
      <p:sp>
        <p:nvSpPr>
          <p:cNvPr id="6" name="Texto explicativo retangular 5"/>
          <p:cNvSpPr/>
          <p:nvPr/>
        </p:nvSpPr>
        <p:spPr>
          <a:xfrm>
            <a:off x="6191254" y="1209498"/>
            <a:ext cx="2421161" cy="1026236"/>
          </a:xfrm>
          <a:prstGeom prst="wedgeRectCallout">
            <a:avLst>
              <a:gd name="adj1" fmla="val -54441"/>
              <a:gd name="adj2" fmla="val 10032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/>
              <a:t>Como </a:t>
            </a:r>
            <a:r>
              <a:rPr lang="pt-BR" b="1" dirty="0" err="1"/>
              <a:t>Qj</a:t>
            </a:r>
            <a:r>
              <a:rPr lang="pt-BR" b="1" dirty="0"/>
              <a:t> está na ponta da rede o valor é zero.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o explicativo retangular 6"/>
              <p:cNvSpPr/>
              <p:nvPr/>
            </p:nvSpPr>
            <p:spPr>
              <a:xfrm>
                <a:off x="6036218" y="2701137"/>
                <a:ext cx="2820472" cy="539349"/>
              </a:xfrm>
              <a:prstGeom prst="wedgeRectCallout">
                <a:avLst>
                  <a:gd name="adj1" fmla="val -53736"/>
                  <a:gd name="adj2" fmla="val 100587"/>
                </a:avLst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𝒎𝒂𝒓𝒄𝒉𝒂</m:t>
                        </m:r>
                      </m:sub>
                    </m:sSub>
                    <m:r>
                      <a:rPr lang="pt-BR" b="1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pt-B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𝑳𝒊𝒏𝒆𝒂𝒓</m:t>
                        </m:r>
                      </m:sub>
                    </m:sSub>
                  </m:oMath>
                </a14:m>
                <a:r>
                  <a:rPr lang="pt-BR" b="1" dirty="0"/>
                  <a:t>x </a:t>
                </a:r>
                <a14:m>
                  <m:oMath xmlns:m="http://schemas.openxmlformats.org/officeDocument/2006/math">
                    <m:r>
                      <a:rPr lang="pt-BR" b="1" i="1" dirty="0" smtClean="0"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endParaRPr lang="pt-BR" b="1" dirty="0"/>
              </a:p>
            </p:txBody>
          </p:sp>
        </mc:Choice>
        <mc:Fallback>
          <p:sp>
            <p:nvSpPr>
              <p:cNvPr id="7" name="Texto explicativo retangular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218" y="2701137"/>
                <a:ext cx="2820472" cy="539349"/>
              </a:xfrm>
              <a:prstGeom prst="wedgeRectCallout">
                <a:avLst>
                  <a:gd name="adj1" fmla="val -53736"/>
                  <a:gd name="adj2" fmla="val 100587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 explicativo retangular 8"/>
              <p:cNvSpPr/>
              <p:nvPr/>
            </p:nvSpPr>
            <p:spPr>
              <a:xfrm>
                <a:off x="5946981" y="3705889"/>
                <a:ext cx="2820472" cy="574035"/>
              </a:xfrm>
              <a:prstGeom prst="wedgeRectCallout">
                <a:avLst>
                  <a:gd name="adj1" fmla="val -62412"/>
                  <a:gd name="adj2" fmla="val 2122"/>
                </a:avLst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𝒎𝒂𝒓𝒄𝒉𝒂</m:t>
                          </m:r>
                        </m:sub>
                      </m:sSub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9" name="Texto explicativo retangular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981" y="3705889"/>
                <a:ext cx="2820472" cy="574035"/>
              </a:xfrm>
              <a:prstGeom prst="wedgeRectCallout">
                <a:avLst>
                  <a:gd name="adj1" fmla="val -62412"/>
                  <a:gd name="adj2" fmla="val 2122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/>
          <p:cNvSpPr txBox="1"/>
          <p:nvPr/>
        </p:nvSpPr>
        <p:spPr>
          <a:xfrm>
            <a:off x="156039" y="792292"/>
            <a:ext cx="38889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chemeClr val="accent1">
                    <a:lumMod val="50000"/>
                  </a:schemeClr>
                </a:solidFill>
              </a:rPr>
              <a:t>Calculo de Vazões no trecho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 explicativo retangular 13"/>
              <p:cNvSpPr/>
              <p:nvPr/>
            </p:nvSpPr>
            <p:spPr>
              <a:xfrm>
                <a:off x="6191254" y="4745326"/>
                <a:ext cx="2665435" cy="1304147"/>
              </a:xfrm>
              <a:prstGeom prst="wedgeRectCallout">
                <a:avLst>
                  <a:gd name="adj1" fmla="val -68105"/>
                  <a:gd name="adj2" fmla="val 8642"/>
                </a:avLst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b="1" dirty="0">
                    <a:solidFill>
                      <a:schemeClr val="bg1"/>
                    </a:solidFill>
                  </a:rPr>
                  <a:t>Como este trecho é no final da rede utiliza essa fórmula: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pt-BR" sz="2000" b="1" i="1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pt-BR" sz="2000" b="1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1" i="1"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pt-BR" sz="20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pt-BR" sz="2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pt-BR" sz="2000" b="1" dirty="0">
                    <a:solidFill>
                      <a:schemeClr val="bg1"/>
                    </a:solidFill>
                  </a:rPr>
                  <a:t> </a:t>
                </a:r>
              </a:p>
              <a:p>
                <a:pPr algn="ctr"/>
                <a:endParaRPr lang="pt-BR" dirty="0"/>
              </a:p>
            </p:txBody>
          </p:sp>
        </mc:Choice>
        <mc:Fallback xmlns="">
          <p:sp>
            <p:nvSpPr>
              <p:cNvPr id="14" name="Texto explicativo retangular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254" y="4745326"/>
                <a:ext cx="2665435" cy="1304147"/>
              </a:xfrm>
              <a:prstGeom prst="wedgeRectCallout">
                <a:avLst>
                  <a:gd name="adj1" fmla="val -68105"/>
                  <a:gd name="adj2" fmla="val 8642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6480"/>
            <a:ext cx="5555217" cy="461404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2" y="1726480"/>
            <a:ext cx="5527715" cy="461404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14785"/>
            <a:ext cx="5555217" cy="457219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" y="1789098"/>
            <a:ext cx="5566686" cy="4623570"/>
          </a:xfrm>
          <a:prstGeom prst="rect">
            <a:avLst/>
          </a:prstGeom>
        </p:spPr>
      </p:pic>
      <p:sp>
        <p:nvSpPr>
          <p:cNvPr id="17" name="Elipse 16"/>
          <p:cNvSpPr/>
          <p:nvPr/>
        </p:nvSpPr>
        <p:spPr>
          <a:xfrm>
            <a:off x="2253803" y="5190186"/>
            <a:ext cx="523804" cy="4507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84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4" grpId="0" animBg="1"/>
      <p:bldP spid="1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Trecho 6</a:t>
            </a:r>
          </a:p>
        </p:txBody>
      </p:sp>
      <p:sp>
        <p:nvSpPr>
          <p:cNvPr id="21" name="Texto explicativo retangular 20"/>
          <p:cNvSpPr/>
          <p:nvPr/>
        </p:nvSpPr>
        <p:spPr>
          <a:xfrm>
            <a:off x="382803" y="1651646"/>
            <a:ext cx="1976083" cy="1148169"/>
          </a:xfrm>
          <a:prstGeom prst="wedgeRectCallout">
            <a:avLst>
              <a:gd name="adj1" fmla="val 76104"/>
              <a:gd name="adj2" fmla="val 2430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A partir do valor da </a:t>
            </a:r>
            <a:r>
              <a:rPr lang="pt-BR" b="1" dirty="0" err="1"/>
              <a:t>Qf</a:t>
            </a:r>
            <a:r>
              <a:rPr lang="pt-BR" b="1" dirty="0"/>
              <a:t>, determina-se o diâmetro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64640" y="913068"/>
            <a:ext cx="38889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chemeClr val="accent1">
                    <a:lumMod val="50000"/>
                  </a:schemeClr>
                </a:solidFill>
              </a:rPr>
              <a:t>Diâmetro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7" y="2973063"/>
            <a:ext cx="5334744" cy="3848637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51" y="1390122"/>
            <a:ext cx="4404575" cy="3380255"/>
          </a:xfrm>
          <a:prstGeom prst="rect">
            <a:avLst/>
          </a:prstGeom>
        </p:spPr>
      </p:pic>
      <p:sp>
        <p:nvSpPr>
          <p:cNvPr id="17" name="Elipse 16"/>
          <p:cNvSpPr/>
          <p:nvPr/>
        </p:nvSpPr>
        <p:spPr>
          <a:xfrm>
            <a:off x="5153406" y="1956213"/>
            <a:ext cx="410268" cy="3362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3982040" y="5859887"/>
            <a:ext cx="481411" cy="358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838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 animBg="1"/>
      <p:bldP spid="1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840016" y="-185331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Trecho 6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80304" y="948119"/>
            <a:ext cx="86159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accent1">
                    <a:lumMod val="50000"/>
                  </a:schemeClr>
                </a:solidFill>
              </a:rPr>
              <a:t>Velocidade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2533587" y="1180089"/>
                <a:ext cx="3680470" cy="1441933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>
                    <a:solidFill>
                      <a:schemeClr val="accent1">
                        <a:lumMod val="50000"/>
                      </a:schemeClr>
                    </a:solidFill>
                  </a:rPr>
                  <a:t>Equação da Continuidade</a:t>
                </a:r>
              </a:p>
              <a:p>
                <a:pPr algn="ctr"/>
                <a:endParaRPr lang="pt-BR" b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pt-BR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587" y="1180089"/>
                <a:ext cx="3680470" cy="1441933"/>
              </a:xfrm>
              <a:prstGeom prst="rect">
                <a:avLst/>
              </a:prstGeom>
              <a:blipFill rotWithShape="0">
                <a:blip r:embed="rId2"/>
                <a:stretch>
                  <a:fillRect t="-2092"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 explicativo retangular 9"/>
          <p:cNvSpPr/>
          <p:nvPr/>
        </p:nvSpPr>
        <p:spPr>
          <a:xfrm>
            <a:off x="7309269" y="1047349"/>
            <a:ext cx="1487001" cy="1086290"/>
          </a:xfrm>
          <a:prstGeom prst="wedgeRectCallout">
            <a:avLst>
              <a:gd name="adj1" fmla="val -104593"/>
              <a:gd name="adj2" fmla="val 10045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Inserir a fórmula na célula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16" y="2788668"/>
            <a:ext cx="7165994" cy="4069332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721217" y="5731099"/>
            <a:ext cx="523804" cy="450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4994856" y="2688063"/>
            <a:ext cx="523804" cy="450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5780405" y="2673930"/>
            <a:ext cx="523804" cy="450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383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840016" y="-185331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Trecho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180304" y="1033968"/>
                <a:ext cx="8615966" cy="1241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600" b="1" dirty="0">
                    <a:solidFill>
                      <a:schemeClr val="accent1">
                        <a:lumMod val="50000"/>
                      </a:schemeClr>
                    </a:solidFill>
                  </a:rPr>
                  <a:t>Perda de Carga (</a:t>
                </a:r>
                <a:r>
                  <a:rPr lang="pt-BR" sz="2600" b="1" dirty="0" err="1">
                    <a:solidFill>
                      <a:schemeClr val="accent1">
                        <a:lumMod val="50000"/>
                      </a:schemeClr>
                    </a:solidFill>
                  </a:rPr>
                  <a:t>Hazen</a:t>
                </a:r>
                <a:r>
                  <a:rPr lang="pt-BR" sz="2600" b="1" dirty="0">
                    <a:solidFill>
                      <a:schemeClr val="accent1">
                        <a:lumMod val="50000"/>
                      </a:schemeClr>
                    </a:solidFill>
                  </a:rPr>
                  <a:t> Willians)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pt-BR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=10,65 ∗ </m:t>
                      </m:r>
                      <m:f>
                        <m:fPr>
                          <m:ctrlP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p>
                            <m:sSupPr>
                              <m:ctrlPr>
                                <a:rPr lang="pt-BR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pt-BR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1,85</m:t>
                              </m:r>
                            </m:sup>
                          </m:sSup>
                          <m: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∗ </m:t>
                          </m:r>
                          <m:sSup>
                            <m:sSupPr>
                              <m:ctrlPr>
                                <a:rPr lang="pt-BR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pt-BR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4,87</m:t>
                              </m:r>
                            </m:sup>
                          </m:sSup>
                        </m:den>
                      </m:f>
                      <m:r>
                        <a:rPr lang="pt-BR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 </m:t>
                      </m:r>
                      <m:sSup>
                        <m:sSupPr>
                          <m:ctrlP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1,85</m:t>
                          </m:r>
                        </m:sup>
                      </m:sSup>
                    </m:oMath>
                  </m:oMathPara>
                </a14:m>
                <a:endParaRPr lang="pt-BR" sz="2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04" y="1033968"/>
                <a:ext cx="8615966" cy="1241622"/>
              </a:xfrm>
              <a:prstGeom prst="rect">
                <a:avLst/>
              </a:prstGeom>
              <a:blipFill rotWithShape="0">
                <a:blip r:embed="rId2"/>
                <a:stretch>
                  <a:fillRect l="-1274" t="-44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o explicativo retangular 16"/>
          <p:cNvSpPr/>
          <p:nvPr/>
        </p:nvSpPr>
        <p:spPr>
          <a:xfrm>
            <a:off x="7463815" y="665600"/>
            <a:ext cx="1332455" cy="979958"/>
          </a:xfrm>
          <a:prstGeom prst="wedgeRectCallout">
            <a:avLst>
              <a:gd name="adj1" fmla="val -61565"/>
              <a:gd name="adj2" fmla="val 147334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Inserir a fórmula na célula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92" y="2747758"/>
            <a:ext cx="9011908" cy="3886742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0" y="5560052"/>
            <a:ext cx="523804" cy="450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4114242" y="2643958"/>
            <a:ext cx="380485" cy="4469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4866067" y="2682595"/>
            <a:ext cx="349876" cy="4028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1330259" y="2643958"/>
            <a:ext cx="380485" cy="4469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226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11" grpId="0" animBg="1"/>
      <p:bldP spid="12" grpId="0" animBg="1"/>
      <p:bldP spid="1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75622" y="3766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Trecho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180304" y="1033968"/>
                <a:ext cx="8615966" cy="1276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600" b="1" dirty="0">
                    <a:solidFill>
                      <a:schemeClr val="accent1">
                        <a:lumMod val="50000"/>
                      </a:schemeClr>
                    </a:solidFill>
                  </a:rPr>
                  <a:t>Perda de Carga Unitária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pt-BR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pt-BR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04" y="1033968"/>
                <a:ext cx="8615966" cy="1276119"/>
              </a:xfrm>
              <a:prstGeom prst="rect">
                <a:avLst/>
              </a:prstGeom>
              <a:blipFill rotWithShape="0">
                <a:blip r:embed="rId2"/>
                <a:stretch>
                  <a:fillRect l="-1274" t="-430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o explicativo retangular 17"/>
          <p:cNvSpPr/>
          <p:nvPr/>
        </p:nvSpPr>
        <p:spPr>
          <a:xfrm>
            <a:off x="6858507" y="958577"/>
            <a:ext cx="1332455" cy="979958"/>
          </a:xfrm>
          <a:prstGeom prst="wedgeRectCallout">
            <a:avLst>
              <a:gd name="adj1" fmla="val -88630"/>
              <a:gd name="adj2" fmla="val 13944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Inserir a fórmula na célula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4084"/>
            <a:ext cx="9069066" cy="3848637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1216495" y="2734110"/>
            <a:ext cx="380485" cy="4469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7144249" y="2734110"/>
            <a:ext cx="380485" cy="4469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1" y="5734887"/>
            <a:ext cx="296214" cy="3439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693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 animBg="1"/>
      <p:bldP spid="14" grpId="0" animBg="1"/>
      <p:bldP spid="1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Rede Ramificada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4614" t="2599" r="15911" b="1218"/>
          <a:stretch/>
        </p:blipFill>
        <p:spPr>
          <a:xfrm>
            <a:off x="115910" y="1315087"/>
            <a:ext cx="8912180" cy="540768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55981" y="4438058"/>
            <a:ext cx="1030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Trecho 7</a:t>
            </a:r>
          </a:p>
        </p:txBody>
      </p:sp>
      <p:sp>
        <p:nvSpPr>
          <p:cNvPr id="8" name="Chave esquerda 7"/>
          <p:cNvSpPr/>
          <p:nvPr/>
        </p:nvSpPr>
        <p:spPr>
          <a:xfrm>
            <a:off x="4034327" y="3892792"/>
            <a:ext cx="475124" cy="1491656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4657486" y="3665226"/>
            <a:ext cx="331631" cy="3808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o explicativo retangular 9"/>
          <p:cNvSpPr/>
          <p:nvPr/>
        </p:nvSpPr>
        <p:spPr>
          <a:xfrm>
            <a:off x="7115213" y="4968832"/>
            <a:ext cx="1655299" cy="534919"/>
          </a:xfrm>
          <a:prstGeom prst="wedgeRectCallout">
            <a:avLst>
              <a:gd name="adj1" fmla="val -66250"/>
              <a:gd name="adj2" fmla="val -4741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 err="1"/>
              <a:t>Qj</a:t>
            </a:r>
            <a:r>
              <a:rPr lang="pt-BR" sz="1500" b="1" dirty="0"/>
              <a:t> = Qm5 + Qm6</a:t>
            </a:r>
          </a:p>
        </p:txBody>
      </p:sp>
      <p:sp>
        <p:nvSpPr>
          <p:cNvPr id="2" name="Seta para a esquerda 1"/>
          <p:cNvSpPr/>
          <p:nvPr/>
        </p:nvSpPr>
        <p:spPr>
          <a:xfrm rot="5400000">
            <a:off x="4288664" y="4585368"/>
            <a:ext cx="566671" cy="2002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4657487" y="5193999"/>
            <a:ext cx="331631" cy="3808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exto explicativo retangular 12"/>
          <p:cNvSpPr/>
          <p:nvPr/>
        </p:nvSpPr>
        <p:spPr>
          <a:xfrm>
            <a:off x="5333343" y="4603476"/>
            <a:ext cx="993459" cy="333604"/>
          </a:xfrm>
          <a:prstGeom prst="wedgeRectCallout">
            <a:avLst>
              <a:gd name="adj1" fmla="val -71113"/>
              <a:gd name="adj2" fmla="val 124144"/>
            </a:avLst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Jusante</a:t>
            </a:r>
          </a:p>
        </p:txBody>
      </p:sp>
      <p:sp>
        <p:nvSpPr>
          <p:cNvPr id="14" name="Texto explicativo retangular 13"/>
          <p:cNvSpPr/>
          <p:nvPr/>
        </p:nvSpPr>
        <p:spPr>
          <a:xfrm>
            <a:off x="3309424" y="2937417"/>
            <a:ext cx="1153734" cy="275789"/>
          </a:xfrm>
          <a:prstGeom prst="wedgeRectCallout">
            <a:avLst>
              <a:gd name="adj1" fmla="val 51032"/>
              <a:gd name="adj2" fmla="val 172080"/>
            </a:avLst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Montante</a:t>
            </a:r>
          </a:p>
        </p:txBody>
      </p:sp>
    </p:spTree>
    <p:extLst>
      <p:ext uri="{BB962C8B-B14F-4D97-AF65-F5344CB8AC3E}">
        <p14:creationId xmlns:p14="http://schemas.microsoft.com/office/powerpoint/2010/main" val="110666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  <p:bldP spid="2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Water-Image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7152"/>
            <a:ext cx="9144000" cy="265176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5799" y="-77622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3º Passo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470078" y="1146220"/>
                <a:ext cx="8203842" cy="4045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500" b="1" dirty="0"/>
                  <a:t>Vazão de consumo Linear: </a:t>
                </a:r>
                <a:r>
                  <a:rPr lang="pt-BR" sz="2500" dirty="0"/>
                  <a:t>É a vazão correspondente a cada trecho da rede, de metro a metro.</a:t>
                </a:r>
              </a:p>
              <a:p>
                <a:endParaRPr lang="pt-BR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3000" b="0" i="1" smtClean="0">
                              <a:latin typeface="Cambria Math" panose="02040503050406030204" pitchFamily="18" charset="0"/>
                            </a:rPr>
                            <m:t>𝐿𝑖𝑛𝑒𝑎𝑟</m:t>
                          </m:r>
                        </m:sub>
                      </m:sSub>
                      <m:r>
                        <a:rPr lang="pt-BR" sz="3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t-BR" sz="3000" b="0" i="1" smtClean="0">
                                  <a:latin typeface="Cambria Math" panose="02040503050406030204" pitchFamily="18" charset="0"/>
                                </a:rPr>
                                <m:t>𝑝𝑟𝑜</m:t>
                              </m:r>
                            </m:sub>
                          </m:sSub>
                        </m:num>
                        <m:den>
                          <m:r>
                            <a:rPr lang="pt-BR" sz="3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3000" dirty="0"/>
              </a:p>
              <a:p>
                <a:pPr algn="ctr"/>
                <a:endParaRPr lang="pt-BR" sz="3000" dirty="0"/>
              </a:p>
              <a:p>
                <a:r>
                  <a:rPr lang="pt-BR" sz="2500" dirty="0"/>
                  <a:t>Em que: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5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sz="2500" b="0" i="1" smtClean="0">
                            <a:latin typeface="Cambria Math" panose="02040503050406030204" pitchFamily="18" charset="0"/>
                          </a:rPr>
                          <m:t>𝐿𝑖𝑛𝑒𝑎𝑟</m:t>
                        </m:r>
                      </m:sub>
                    </m:sSub>
                  </m:oMath>
                </a14:m>
                <a:r>
                  <a:rPr lang="pt-BR" sz="2500" dirty="0"/>
                  <a:t>: Vazão Linear (L/s.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5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5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pt-BR" sz="25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pt-BR" sz="2500" dirty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5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sz="2500" b="0" i="1" smtClean="0">
                            <a:latin typeface="Cambria Math" panose="02040503050406030204" pitchFamily="18" charset="0"/>
                          </a:rPr>
                          <m:t>𝑝𝑟𝑜</m:t>
                        </m:r>
                      </m:sub>
                    </m:sSub>
                  </m:oMath>
                </a14:m>
                <a:r>
                  <a:rPr lang="pt-BR" sz="2500" dirty="0"/>
                  <a:t> : Vazão de Distribuição (L/s)</a:t>
                </a:r>
              </a:p>
              <a:p>
                <a14:m>
                  <m:oMath xmlns:m="http://schemas.openxmlformats.org/officeDocument/2006/math">
                    <m:r>
                      <a:rPr lang="pt-BR" sz="25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pt-BR" sz="2500" dirty="0"/>
                  <a:t>: Comprimento da rede (1350m)</a:t>
                </a: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78" y="1146220"/>
                <a:ext cx="8203842" cy="4045146"/>
              </a:xfrm>
              <a:prstGeom prst="rect">
                <a:avLst/>
              </a:prstGeom>
              <a:blipFill rotWithShape="0">
                <a:blip r:embed="rId3"/>
                <a:stretch>
                  <a:fillRect l="-1189" t="-1054" b="-27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6219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/>
          <p:cNvSpPr txBox="1">
            <a:spLocks/>
          </p:cNvSpPr>
          <p:nvPr/>
        </p:nvSpPr>
        <p:spPr>
          <a:xfrm>
            <a:off x="840016" y="155833"/>
            <a:ext cx="7772400" cy="934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Trecho 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 explicativo retangular 6"/>
              <p:cNvSpPr/>
              <p:nvPr/>
            </p:nvSpPr>
            <p:spPr>
              <a:xfrm>
                <a:off x="6036218" y="2701137"/>
                <a:ext cx="2820472" cy="539349"/>
              </a:xfrm>
              <a:prstGeom prst="wedgeRectCallout">
                <a:avLst>
                  <a:gd name="adj1" fmla="val -53736"/>
                  <a:gd name="adj2" fmla="val 100587"/>
                </a:avLst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𝒎𝒂𝒓𝒄𝒉𝒂</m:t>
                        </m:r>
                      </m:sub>
                    </m:sSub>
                    <m:r>
                      <a:rPr lang="pt-BR" b="1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pt-B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𝑳𝒊𝒏𝒆𝒂𝒓</m:t>
                        </m:r>
                      </m:sub>
                    </m:sSub>
                    <m:r>
                      <a:rPr lang="pt-BR" b="1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pt-BR" b="1" dirty="0"/>
                  <a:t> </a:t>
                </a:r>
                <a14:m>
                  <m:oMath xmlns:m="http://schemas.openxmlformats.org/officeDocument/2006/math">
                    <m:r>
                      <a:rPr lang="pt-BR" b="1" i="1" dirty="0" smtClean="0"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endParaRPr lang="pt-BR" b="1" dirty="0"/>
              </a:p>
            </p:txBody>
          </p:sp>
        </mc:Choice>
        <mc:Fallback xmlns="">
          <p:sp>
            <p:nvSpPr>
              <p:cNvPr id="7" name="Texto explicativo retangular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218" y="2701137"/>
                <a:ext cx="2820472" cy="539349"/>
              </a:xfrm>
              <a:prstGeom prst="wedgeRectCallout">
                <a:avLst>
                  <a:gd name="adj1" fmla="val -53736"/>
                  <a:gd name="adj2" fmla="val 100587"/>
                </a:avLst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 explicativo retangular 8"/>
              <p:cNvSpPr/>
              <p:nvPr/>
            </p:nvSpPr>
            <p:spPr>
              <a:xfrm>
                <a:off x="5946981" y="3705889"/>
                <a:ext cx="2820472" cy="574035"/>
              </a:xfrm>
              <a:prstGeom prst="wedgeRectCallout">
                <a:avLst>
                  <a:gd name="adj1" fmla="val -62412"/>
                  <a:gd name="adj2" fmla="val 2122"/>
                </a:avLst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𝒎𝒂𝒓𝒄𝒉𝒂</m:t>
                          </m:r>
                        </m:sub>
                      </m:sSub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9" name="Texto explicativo retangular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981" y="3705889"/>
                <a:ext cx="2820472" cy="574035"/>
              </a:xfrm>
              <a:prstGeom prst="wedgeRectCallout">
                <a:avLst>
                  <a:gd name="adj1" fmla="val -62412"/>
                  <a:gd name="adj2" fmla="val 2122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/>
          <p:cNvSpPr txBox="1"/>
          <p:nvPr/>
        </p:nvSpPr>
        <p:spPr>
          <a:xfrm>
            <a:off x="221392" y="1040606"/>
            <a:ext cx="38889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chemeClr val="accent1">
                    <a:lumMod val="50000"/>
                  </a:schemeClr>
                </a:solidFill>
              </a:rPr>
              <a:t>Calculo de Vazões no trecho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 explicativo retangular 13"/>
              <p:cNvSpPr/>
              <p:nvPr/>
            </p:nvSpPr>
            <p:spPr>
              <a:xfrm>
                <a:off x="6191254" y="4745326"/>
                <a:ext cx="2759563" cy="1552443"/>
              </a:xfrm>
              <a:prstGeom prst="wedgeRectCallout">
                <a:avLst>
                  <a:gd name="adj1" fmla="val -63438"/>
                  <a:gd name="adj2" fmla="val 31871"/>
                </a:avLst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b="1" dirty="0">
                    <a:solidFill>
                      <a:schemeClr val="bg1"/>
                    </a:solidFill>
                  </a:rPr>
                  <a:t>Como este trecho é no meio da rede utiliza essa fórmula: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pt-BR" sz="2400" b="1" i="1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pt-BR" sz="2400" b="1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1" i="1"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pt-BR" sz="2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  <m:r>
                          <a:rPr lang="pt-BR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1" i="1"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pt-BR" sz="2400" b="1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num>
                      <m:den>
                        <m:r>
                          <a:rPr lang="pt-BR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pt-BR" sz="2400" b="1" dirty="0">
                    <a:solidFill>
                      <a:schemeClr val="bg1"/>
                    </a:solidFill>
                  </a:rPr>
                  <a:t> </a:t>
                </a:r>
              </a:p>
              <a:p>
                <a:pPr algn="ctr"/>
                <a:endParaRPr lang="pt-BR" dirty="0"/>
              </a:p>
            </p:txBody>
          </p:sp>
        </mc:Choice>
        <mc:Fallback xmlns="">
          <p:sp>
            <p:nvSpPr>
              <p:cNvPr id="14" name="Texto explicativo retangular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254" y="4745326"/>
                <a:ext cx="2759563" cy="1552443"/>
              </a:xfrm>
              <a:prstGeom prst="wedgeRectCallout">
                <a:avLst>
                  <a:gd name="adj1" fmla="val -63438"/>
                  <a:gd name="adj2" fmla="val 31871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39" y="1932850"/>
            <a:ext cx="5334895" cy="4493708"/>
          </a:xfrm>
          <a:prstGeom prst="rect">
            <a:avLst/>
          </a:prstGeom>
        </p:spPr>
      </p:pic>
      <p:sp>
        <p:nvSpPr>
          <p:cNvPr id="18" name="Texto explicativo retangular 17"/>
          <p:cNvSpPr/>
          <p:nvPr/>
        </p:nvSpPr>
        <p:spPr>
          <a:xfrm>
            <a:off x="6618804" y="1517660"/>
            <a:ext cx="1993612" cy="718074"/>
          </a:xfrm>
          <a:prstGeom prst="wedgeRectCallout">
            <a:avLst>
              <a:gd name="adj1" fmla="val -95037"/>
              <a:gd name="adj2" fmla="val 9637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err="1"/>
              <a:t>Qj</a:t>
            </a:r>
            <a:r>
              <a:rPr lang="pt-BR" sz="2000" b="1" dirty="0"/>
              <a:t> = Qm5 + Qm6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39" y="1979728"/>
            <a:ext cx="5353895" cy="444683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7" y="1979728"/>
            <a:ext cx="5498772" cy="452573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" y="1932850"/>
            <a:ext cx="5594775" cy="467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6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4" grpId="0" animBg="1"/>
      <p:bldP spid="1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Trecho 7</a:t>
            </a:r>
          </a:p>
        </p:txBody>
      </p:sp>
      <p:sp>
        <p:nvSpPr>
          <p:cNvPr id="21" name="Texto explicativo retangular 20"/>
          <p:cNvSpPr/>
          <p:nvPr/>
        </p:nvSpPr>
        <p:spPr>
          <a:xfrm>
            <a:off x="382803" y="1651646"/>
            <a:ext cx="1976083" cy="1148169"/>
          </a:xfrm>
          <a:prstGeom prst="wedgeRectCallout">
            <a:avLst>
              <a:gd name="adj1" fmla="val 76104"/>
              <a:gd name="adj2" fmla="val 2430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A partir do valor da </a:t>
            </a:r>
            <a:r>
              <a:rPr lang="pt-BR" b="1" dirty="0" err="1"/>
              <a:t>Qf</a:t>
            </a:r>
            <a:r>
              <a:rPr lang="pt-BR" b="1" dirty="0"/>
              <a:t>, determina-se o diâmetro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64640" y="913068"/>
            <a:ext cx="38889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chemeClr val="accent1">
                    <a:lumMod val="50000"/>
                  </a:schemeClr>
                </a:solidFill>
              </a:rPr>
              <a:t>Diâmetro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0" y="3028416"/>
            <a:ext cx="5353797" cy="382958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625" y="1605230"/>
            <a:ext cx="4404575" cy="3380255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4725774" y="2463589"/>
            <a:ext cx="410268" cy="3362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4161732" y="6240558"/>
            <a:ext cx="410268" cy="3362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85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  <p:bldP spid="1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840016" y="-185331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Trecho 7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80304" y="948119"/>
            <a:ext cx="86159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accent1">
                    <a:lumMod val="50000"/>
                  </a:schemeClr>
                </a:solidFill>
              </a:rPr>
              <a:t>Velocidade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2533587" y="1180089"/>
                <a:ext cx="3680470" cy="1441933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>
                    <a:solidFill>
                      <a:schemeClr val="accent1">
                        <a:lumMod val="50000"/>
                      </a:schemeClr>
                    </a:solidFill>
                  </a:rPr>
                  <a:t>Equação da Continuidade</a:t>
                </a:r>
              </a:p>
              <a:p>
                <a:pPr algn="ctr"/>
                <a:endParaRPr lang="pt-BR" b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pt-BR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587" y="1180089"/>
                <a:ext cx="3680470" cy="1441933"/>
              </a:xfrm>
              <a:prstGeom prst="rect">
                <a:avLst/>
              </a:prstGeom>
              <a:blipFill rotWithShape="0">
                <a:blip r:embed="rId2"/>
                <a:stretch>
                  <a:fillRect t="-2092"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 explicativo retangular 9"/>
          <p:cNvSpPr/>
          <p:nvPr/>
        </p:nvSpPr>
        <p:spPr>
          <a:xfrm>
            <a:off x="7309269" y="1047349"/>
            <a:ext cx="1487001" cy="1086290"/>
          </a:xfrm>
          <a:prstGeom prst="wedgeRectCallout">
            <a:avLst>
              <a:gd name="adj1" fmla="val -104593"/>
              <a:gd name="adj2" fmla="val 10045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Inserir a fórmula na célula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211" y="2853992"/>
            <a:ext cx="6878010" cy="3848637"/>
          </a:xfrm>
          <a:prstGeom prst="rect">
            <a:avLst/>
          </a:prstGeom>
        </p:spPr>
      </p:pic>
      <p:sp>
        <p:nvSpPr>
          <p:cNvPr id="12" name="Elipse 11"/>
          <p:cNvSpPr/>
          <p:nvPr/>
        </p:nvSpPr>
        <p:spPr>
          <a:xfrm>
            <a:off x="1154805" y="6027121"/>
            <a:ext cx="523804" cy="450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5250287" y="2758034"/>
            <a:ext cx="523804" cy="450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5952155" y="2777890"/>
            <a:ext cx="523804" cy="450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275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840016" y="-185331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Trecho 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180304" y="1033968"/>
                <a:ext cx="8615966" cy="1241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600" b="1" dirty="0">
                    <a:solidFill>
                      <a:schemeClr val="accent1">
                        <a:lumMod val="50000"/>
                      </a:schemeClr>
                    </a:solidFill>
                  </a:rPr>
                  <a:t>Perda de Carga (</a:t>
                </a:r>
                <a:r>
                  <a:rPr lang="pt-BR" sz="2600" b="1" dirty="0" err="1">
                    <a:solidFill>
                      <a:schemeClr val="accent1">
                        <a:lumMod val="50000"/>
                      </a:schemeClr>
                    </a:solidFill>
                  </a:rPr>
                  <a:t>Hazen</a:t>
                </a:r>
                <a:r>
                  <a:rPr lang="pt-BR" sz="2600" b="1" dirty="0">
                    <a:solidFill>
                      <a:schemeClr val="accent1">
                        <a:lumMod val="50000"/>
                      </a:schemeClr>
                    </a:solidFill>
                  </a:rPr>
                  <a:t> Willians)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pt-BR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=10,65 ∗ </m:t>
                      </m:r>
                      <m:f>
                        <m:fPr>
                          <m:ctrlP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p>
                            <m:sSupPr>
                              <m:ctrlPr>
                                <a:rPr lang="pt-BR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pt-BR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1,85</m:t>
                              </m:r>
                            </m:sup>
                          </m:sSup>
                          <m: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∗ </m:t>
                          </m:r>
                          <m:sSup>
                            <m:sSupPr>
                              <m:ctrlPr>
                                <a:rPr lang="pt-BR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pt-BR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4,87</m:t>
                              </m:r>
                            </m:sup>
                          </m:sSup>
                        </m:den>
                      </m:f>
                      <m:r>
                        <a:rPr lang="pt-BR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 </m:t>
                      </m:r>
                      <m:sSup>
                        <m:sSupPr>
                          <m:ctrlP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1,85</m:t>
                          </m:r>
                        </m:sup>
                      </m:sSup>
                    </m:oMath>
                  </m:oMathPara>
                </a14:m>
                <a:endParaRPr lang="pt-BR" sz="2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04" y="1033968"/>
                <a:ext cx="8615966" cy="1241622"/>
              </a:xfrm>
              <a:prstGeom prst="rect">
                <a:avLst/>
              </a:prstGeom>
              <a:blipFill rotWithShape="0">
                <a:blip r:embed="rId2"/>
                <a:stretch>
                  <a:fillRect l="-1274" t="-44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o explicativo retangular 16"/>
          <p:cNvSpPr/>
          <p:nvPr/>
        </p:nvSpPr>
        <p:spPr>
          <a:xfrm>
            <a:off x="7463815" y="665600"/>
            <a:ext cx="1332455" cy="979958"/>
          </a:xfrm>
          <a:prstGeom prst="wedgeRectCallout">
            <a:avLst>
              <a:gd name="adj1" fmla="val -61565"/>
              <a:gd name="adj2" fmla="val 147334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Inserir a fórmula na célula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7" y="2821679"/>
            <a:ext cx="9050013" cy="3867690"/>
          </a:xfrm>
          <a:prstGeom prst="rect">
            <a:avLst/>
          </a:prstGeom>
        </p:spPr>
      </p:pic>
      <p:sp>
        <p:nvSpPr>
          <p:cNvPr id="13" name="Elipse 12"/>
          <p:cNvSpPr/>
          <p:nvPr/>
        </p:nvSpPr>
        <p:spPr>
          <a:xfrm>
            <a:off x="93987" y="6027312"/>
            <a:ext cx="334851" cy="3569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4153436" y="2753663"/>
            <a:ext cx="334851" cy="3569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4898264" y="2753662"/>
            <a:ext cx="334851" cy="3569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158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15" grpId="0" animBg="1"/>
      <p:bldP spid="1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75622" y="3766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Trecho 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180304" y="1033968"/>
                <a:ext cx="8615966" cy="1276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600" b="1" dirty="0">
                    <a:solidFill>
                      <a:schemeClr val="accent1">
                        <a:lumMod val="50000"/>
                      </a:schemeClr>
                    </a:solidFill>
                  </a:rPr>
                  <a:t>Perda de Carga Unitária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pt-BR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pt-BR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04" y="1033968"/>
                <a:ext cx="8615966" cy="1276119"/>
              </a:xfrm>
              <a:prstGeom prst="rect">
                <a:avLst/>
              </a:prstGeom>
              <a:blipFill rotWithShape="0">
                <a:blip r:embed="rId2"/>
                <a:stretch>
                  <a:fillRect l="-1274" t="-430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o explicativo retangular 17"/>
          <p:cNvSpPr/>
          <p:nvPr/>
        </p:nvSpPr>
        <p:spPr>
          <a:xfrm>
            <a:off x="6858507" y="958577"/>
            <a:ext cx="1332455" cy="979958"/>
          </a:xfrm>
          <a:prstGeom prst="wedgeRectCallout">
            <a:avLst>
              <a:gd name="adj1" fmla="val -88630"/>
              <a:gd name="adj2" fmla="val 13944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Inserir a fórmula na célula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2815"/>
            <a:ext cx="9011908" cy="3791479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7131370" y="2844084"/>
            <a:ext cx="286861" cy="3391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0" y="6119107"/>
            <a:ext cx="296214" cy="3439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67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  <p:bldP spid="1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Rede Ramificada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4614" t="2599" r="15911" b="1218"/>
          <a:stretch/>
        </p:blipFill>
        <p:spPr>
          <a:xfrm>
            <a:off x="115910" y="1315087"/>
            <a:ext cx="8912180" cy="540768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564130" y="4966418"/>
            <a:ext cx="1030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Trecho 8</a:t>
            </a:r>
          </a:p>
        </p:txBody>
      </p:sp>
      <p:sp>
        <p:nvSpPr>
          <p:cNvPr id="8" name="Chave esquerda 7"/>
          <p:cNvSpPr/>
          <p:nvPr/>
        </p:nvSpPr>
        <p:spPr>
          <a:xfrm rot="16200000">
            <a:off x="2825876" y="2868082"/>
            <a:ext cx="594501" cy="3284113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4657486" y="3665226"/>
            <a:ext cx="331631" cy="3808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o explicativo retangular 9"/>
          <p:cNvSpPr/>
          <p:nvPr/>
        </p:nvSpPr>
        <p:spPr>
          <a:xfrm>
            <a:off x="2564130" y="1218460"/>
            <a:ext cx="1655299" cy="534919"/>
          </a:xfrm>
          <a:prstGeom prst="wedgeRectCallout">
            <a:avLst>
              <a:gd name="adj1" fmla="val 37229"/>
              <a:gd name="adj2" fmla="val 12045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 err="1"/>
              <a:t>Qj</a:t>
            </a:r>
            <a:r>
              <a:rPr lang="pt-BR" sz="1500" b="1" dirty="0"/>
              <a:t> </a:t>
            </a:r>
            <a:r>
              <a:rPr lang="pt-BR" sz="1500" b="1"/>
              <a:t>= Qm7 </a:t>
            </a:r>
            <a:r>
              <a:rPr lang="pt-BR" sz="1500" b="1" dirty="0"/>
              <a:t>+ Qm6</a:t>
            </a:r>
          </a:p>
        </p:txBody>
      </p:sp>
      <p:sp>
        <p:nvSpPr>
          <p:cNvPr id="2" name="Seta para a esquerda 1"/>
          <p:cNvSpPr/>
          <p:nvPr/>
        </p:nvSpPr>
        <p:spPr>
          <a:xfrm>
            <a:off x="2839790" y="4004678"/>
            <a:ext cx="566671" cy="2002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1282892" y="3714841"/>
            <a:ext cx="331631" cy="3808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exto explicativo retangular 12"/>
          <p:cNvSpPr/>
          <p:nvPr/>
        </p:nvSpPr>
        <p:spPr>
          <a:xfrm>
            <a:off x="3578541" y="2548872"/>
            <a:ext cx="993459" cy="333604"/>
          </a:xfrm>
          <a:prstGeom prst="wedgeRectCallout">
            <a:avLst>
              <a:gd name="adj1" fmla="val 62413"/>
              <a:gd name="adj2" fmla="val 197494"/>
            </a:avLst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Jusante</a:t>
            </a:r>
          </a:p>
        </p:txBody>
      </p:sp>
      <p:sp>
        <p:nvSpPr>
          <p:cNvPr id="14" name="Texto explicativo retangular 13"/>
          <p:cNvSpPr/>
          <p:nvPr/>
        </p:nvSpPr>
        <p:spPr>
          <a:xfrm>
            <a:off x="129158" y="2731355"/>
            <a:ext cx="1153734" cy="275789"/>
          </a:xfrm>
          <a:prstGeom prst="wedgeRectCallout">
            <a:avLst>
              <a:gd name="adj1" fmla="val 51032"/>
              <a:gd name="adj2" fmla="val 172080"/>
            </a:avLst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Montante</a:t>
            </a:r>
          </a:p>
        </p:txBody>
      </p:sp>
    </p:spTree>
    <p:extLst>
      <p:ext uri="{BB962C8B-B14F-4D97-AF65-F5344CB8AC3E}">
        <p14:creationId xmlns:p14="http://schemas.microsoft.com/office/powerpoint/2010/main" val="214570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  <p:bldP spid="2" grpId="0" animBg="1"/>
      <p:bldP spid="12" grpId="0" animBg="1"/>
      <p:bldP spid="13" grpId="0" animBg="1"/>
      <p:bldP spid="1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/>
          <p:cNvSpPr txBox="1">
            <a:spLocks/>
          </p:cNvSpPr>
          <p:nvPr/>
        </p:nvSpPr>
        <p:spPr>
          <a:xfrm>
            <a:off x="840016" y="155833"/>
            <a:ext cx="7772400" cy="934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Trecho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 explicativo retangular 6"/>
              <p:cNvSpPr/>
              <p:nvPr/>
            </p:nvSpPr>
            <p:spPr>
              <a:xfrm>
                <a:off x="6036218" y="2701137"/>
                <a:ext cx="2820472" cy="539349"/>
              </a:xfrm>
              <a:prstGeom prst="wedgeRectCallout">
                <a:avLst>
                  <a:gd name="adj1" fmla="val -53736"/>
                  <a:gd name="adj2" fmla="val 100587"/>
                </a:avLst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𝒎𝒂𝒓𝒄𝒉𝒂</m:t>
                        </m:r>
                      </m:sub>
                    </m:sSub>
                    <m:r>
                      <a:rPr lang="pt-BR" b="1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pt-B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𝑳𝒊𝒏𝒆𝒂𝒓</m:t>
                        </m:r>
                      </m:sub>
                    </m:sSub>
                    <m:r>
                      <a:rPr lang="pt-BR" b="1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pt-BR" b="1" dirty="0"/>
                  <a:t> </a:t>
                </a:r>
                <a14:m>
                  <m:oMath xmlns:m="http://schemas.openxmlformats.org/officeDocument/2006/math">
                    <m:r>
                      <a:rPr lang="pt-BR" b="1" i="1" dirty="0" smtClean="0"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endParaRPr lang="pt-BR" b="1" dirty="0"/>
              </a:p>
            </p:txBody>
          </p:sp>
        </mc:Choice>
        <mc:Fallback xmlns="">
          <p:sp>
            <p:nvSpPr>
              <p:cNvPr id="7" name="Texto explicativo retangular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218" y="2701137"/>
                <a:ext cx="2820472" cy="539349"/>
              </a:xfrm>
              <a:prstGeom prst="wedgeRectCallout">
                <a:avLst>
                  <a:gd name="adj1" fmla="val -53736"/>
                  <a:gd name="adj2" fmla="val 100587"/>
                </a:avLst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 explicativo retangular 8"/>
              <p:cNvSpPr/>
              <p:nvPr/>
            </p:nvSpPr>
            <p:spPr>
              <a:xfrm>
                <a:off x="5946981" y="3705889"/>
                <a:ext cx="2820472" cy="574035"/>
              </a:xfrm>
              <a:prstGeom prst="wedgeRectCallout">
                <a:avLst>
                  <a:gd name="adj1" fmla="val -47343"/>
                  <a:gd name="adj2" fmla="val 94108"/>
                </a:avLst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𝒎𝒂𝒓𝒄𝒉𝒂</m:t>
                          </m:r>
                        </m:sub>
                      </m:sSub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9" name="Texto explicativo retangular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981" y="3705889"/>
                <a:ext cx="2820472" cy="574035"/>
              </a:xfrm>
              <a:prstGeom prst="wedgeRectCallout">
                <a:avLst>
                  <a:gd name="adj1" fmla="val -47343"/>
                  <a:gd name="adj2" fmla="val 94108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/>
          <p:cNvSpPr txBox="1"/>
          <p:nvPr/>
        </p:nvSpPr>
        <p:spPr>
          <a:xfrm>
            <a:off x="221392" y="1040606"/>
            <a:ext cx="38889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chemeClr val="accent1">
                    <a:lumMod val="50000"/>
                  </a:schemeClr>
                </a:solidFill>
              </a:rPr>
              <a:t>Calculo de Vazões no trecho</a:t>
            </a:r>
          </a:p>
        </p:txBody>
      </p:sp>
      <p:sp>
        <p:nvSpPr>
          <p:cNvPr id="18" name="Texto explicativo retangular 17"/>
          <p:cNvSpPr/>
          <p:nvPr/>
        </p:nvSpPr>
        <p:spPr>
          <a:xfrm>
            <a:off x="6618804" y="1517660"/>
            <a:ext cx="1993612" cy="718074"/>
          </a:xfrm>
          <a:prstGeom prst="wedgeRectCallout">
            <a:avLst>
              <a:gd name="adj1" fmla="val -83409"/>
              <a:gd name="adj2" fmla="val 90998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err="1"/>
              <a:t>Qj</a:t>
            </a:r>
            <a:r>
              <a:rPr lang="pt-BR" sz="2000" b="1" dirty="0"/>
              <a:t> = Qm4 + Qm7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92" y="1956184"/>
            <a:ext cx="5513186" cy="464747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47" y="2020577"/>
            <a:ext cx="5481731" cy="45830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92" y="1935932"/>
            <a:ext cx="5565538" cy="468798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55" y="1802308"/>
            <a:ext cx="5629175" cy="48013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 explicativo retangular 15"/>
              <p:cNvSpPr/>
              <p:nvPr/>
            </p:nvSpPr>
            <p:spPr>
              <a:xfrm>
                <a:off x="6112554" y="5282319"/>
                <a:ext cx="2820472" cy="574035"/>
              </a:xfrm>
              <a:prstGeom prst="wedgeRectCallout">
                <a:avLst>
                  <a:gd name="adj1" fmla="val -47343"/>
                  <a:gd name="adj2" fmla="val 94108"/>
                </a:avLst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5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500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pt-BR" sz="25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pt-BR" sz="2500" b="1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5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500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pt-BR" sz="2500" b="1" i="1" smtClean="0">
                              <a:latin typeface="Cambria Math" panose="02040503050406030204" pitchFamily="18" charset="0"/>
                            </a:rPr>
                            <m:t>𝒅𝒊𝒔𝒕𝒓𝒊𝒃𝒖𝒊</m:t>
                          </m:r>
                          <m:r>
                            <a:rPr lang="pt-BR" sz="2500" b="1" i="1" smtClean="0"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sz="25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pt-BR" sz="2500" b="1" dirty="0"/>
              </a:p>
            </p:txBody>
          </p:sp>
        </mc:Choice>
        <mc:Fallback xmlns="">
          <p:sp>
            <p:nvSpPr>
              <p:cNvPr id="16" name="Texto explicativo retangular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554" y="5282319"/>
                <a:ext cx="2820472" cy="574035"/>
              </a:xfrm>
              <a:prstGeom prst="wedgeRectCallout">
                <a:avLst>
                  <a:gd name="adj1" fmla="val -47343"/>
                  <a:gd name="adj2" fmla="val 94108"/>
                </a:avLst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Elipse 16"/>
          <p:cNvSpPr/>
          <p:nvPr/>
        </p:nvSpPr>
        <p:spPr>
          <a:xfrm>
            <a:off x="4161731" y="6194738"/>
            <a:ext cx="577693" cy="4733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010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8" grpId="0" animBg="1"/>
      <p:bldP spid="16" grpId="0" animBg="1"/>
      <p:bldP spid="1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Trecho 8</a:t>
            </a:r>
          </a:p>
        </p:txBody>
      </p:sp>
      <p:sp>
        <p:nvSpPr>
          <p:cNvPr id="21" name="Texto explicativo retangular 20"/>
          <p:cNvSpPr/>
          <p:nvPr/>
        </p:nvSpPr>
        <p:spPr>
          <a:xfrm>
            <a:off x="415574" y="1473804"/>
            <a:ext cx="1976083" cy="1148169"/>
          </a:xfrm>
          <a:prstGeom prst="wedgeRectCallout">
            <a:avLst>
              <a:gd name="adj1" fmla="val 76104"/>
              <a:gd name="adj2" fmla="val 2430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A partir do valor da </a:t>
            </a:r>
            <a:r>
              <a:rPr lang="pt-BR" b="1" dirty="0" err="1"/>
              <a:t>Qf</a:t>
            </a:r>
            <a:r>
              <a:rPr lang="pt-BR" b="1" dirty="0"/>
              <a:t>, determina-se o diâmetro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64640" y="913068"/>
            <a:ext cx="38889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chemeClr val="accent1">
                    <a:lumMod val="50000"/>
                  </a:schemeClr>
                </a:solidFill>
              </a:rPr>
              <a:t>Diâmetro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 explicativo retangular 8"/>
              <p:cNvSpPr/>
              <p:nvPr/>
            </p:nvSpPr>
            <p:spPr>
              <a:xfrm>
                <a:off x="6062465" y="4940061"/>
                <a:ext cx="2759563" cy="1552443"/>
              </a:xfrm>
              <a:prstGeom prst="wedgeRectCallout">
                <a:avLst>
                  <a:gd name="adj1" fmla="val -63438"/>
                  <a:gd name="adj2" fmla="val 31871"/>
                </a:avLst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b="1" dirty="0">
                    <a:solidFill>
                      <a:schemeClr val="bg1"/>
                    </a:solidFill>
                  </a:rPr>
                  <a:t>Como este trecho é no meio da rede utiliza essa fórmula: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pt-BR" sz="2400" b="1" i="1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pt-BR" sz="2400" b="1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1" i="1"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pt-BR" sz="2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  <m:r>
                          <a:rPr lang="pt-BR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1" i="1"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pt-BR" sz="2400" b="1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num>
                      <m:den>
                        <m:r>
                          <a:rPr lang="pt-BR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pt-BR" sz="2400" b="1" dirty="0">
                    <a:solidFill>
                      <a:schemeClr val="bg1"/>
                    </a:solidFill>
                  </a:rPr>
                  <a:t> </a:t>
                </a:r>
              </a:p>
              <a:p>
                <a:pPr algn="ctr"/>
                <a:endParaRPr lang="pt-BR" dirty="0"/>
              </a:p>
            </p:txBody>
          </p:sp>
        </mc:Choice>
        <mc:Fallback xmlns="">
          <p:sp>
            <p:nvSpPr>
              <p:cNvPr id="9" name="Texto explicativo retangular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465" y="4940061"/>
                <a:ext cx="2759563" cy="1552443"/>
              </a:xfrm>
              <a:prstGeom prst="wedgeRectCallout">
                <a:avLst>
                  <a:gd name="adj1" fmla="val -63438"/>
                  <a:gd name="adj2" fmla="val 31871"/>
                </a:avLst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5" y="2838452"/>
            <a:ext cx="5296639" cy="386769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76" y="2838452"/>
            <a:ext cx="5430008" cy="3848637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192" y="1164566"/>
            <a:ext cx="4404575" cy="3380255"/>
          </a:xfrm>
          <a:prstGeom prst="rect">
            <a:avLst/>
          </a:prstGeom>
        </p:spPr>
      </p:pic>
      <p:sp>
        <p:nvSpPr>
          <p:cNvPr id="17" name="Elipse 16"/>
          <p:cNvSpPr/>
          <p:nvPr/>
        </p:nvSpPr>
        <p:spPr>
          <a:xfrm>
            <a:off x="5079756" y="2523828"/>
            <a:ext cx="410268" cy="3362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4067431" y="6449085"/>
            <a:ext cx="543206" cy="2665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19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 animBg="1"/>
      <p:bldP spid="17" grpId="0" animBg="1"/>
      <p:bldP spid="1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840016" y="-185331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Trecho 8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80304" y="745464"/>
            <a:ext cx="86159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accent1">
                    <a:lumMod val="50000"/>
                  </a:schemeClr>
                </a:solidFill>
              </a:rPr>
              <a:t>Velocidade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2546466" y="1047349"/>
                <a:ext cx="3680470" cy="1441933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>
                    <a:solidFill>
                      <a:schemeClr val="accent1">
                        <a:lumMod val="50000"/>
                      </a:schemeClr>
                    </a:solidFill>
                  </a:rPr>
                  <a:t>Equação da Continuidade</a:t>
                </a:r>
              </a:p>
              <a:p>
                <a:pPr algn="ctr"/>
                <a:endParaRPr lang="pt-BR" b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pt-BR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466" y="1047349"/>
                <a:ext cx="3680470" cy="1441933"/>
              </a:xfrm>
              <a:prstGeom prst="rect">
                <a:avLst/>
              </a:prstGeom>
              <a:blipFill rotWithShape="0">
                <a:blip r:embed="rId2"/>
                <a:stretch>
                  <a:fillRect t="-2092"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 explicativo retangular 9"/>
          <p:cNvSpPr/>
          <p:nvPr/>
        </p:nvSpPr>
        <p:spPr>
          <a:xfrm>
            <a:off x="7309269" y="1047349"/>
            <a:ext cx="1487001" cy="1086290"/>
          </a:xfrm>
          <a:prstGeom prst="wedgeRectCallout">
            <a:avLst>
              <a:gd name="adj1" fmla="val -82074"/>
              <a:gd name="adj2" fmla="val 8859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Inserir a fórmula na célula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64" y="2619296"/>
            <a:ext cx="7500845" cy="4238704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5033347" y="2619296"/>
            <a:ext cx="543206" cy="2665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5857595" y="2619296"/>
            <a:ext cx="543206" cy="2665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653138" y="6593983"/>
            <a:ext cx="373755" cy="2640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99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840016" y="-185331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Trecho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180304" y="1033968"/>
                <a:ext cx="8615966" cy="1241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600" b="1" dirty="0">
                    <a:solidFill>
                      <a:schemeClr val="accent1">
                        <a:lumMod val="50000"/>
                      </a:schemeClr>
                    </a:solidFill>
                  </a:rPr>
                  <a:t>Perda de Carga (</a:t>
                </a:r>
                <a:r>
                  <a:rPr lang="pt-BR" sz="2600" b="1" dirty="0" err="1">
                    <a:solidFill>
                      <a:schemeClr val="accent1">
                        <a:lumMod val="50000"/>
                      </a:schemeClr>
                    </a:solidFill>
                  </a:rPr>
                  <a:t>Hazen</a:t>
                </a:r>
                <a:r>
                  <a:rPr lang="pt-BR" sz="2600" b="1" dirty="0">
                    <a:solidFill>
                      <a:schemeClr val="accent1">
                        <a:lumMod val="50000"/>
                      </a:schemeClr>
                    </a:solidFill>
                  </a:rPr>
                  <a:t> Willians)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pt-BR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=10,65 ∗ </m:t>
                      </m:r>
                      <m:f>
                        <m:fPr>
                          <m:ctrlP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p>
                            <m:sSupPr>
                              <m:ctrlPr>
                                <a:rPr lang="pt-BR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pt-BR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1,85</m:t>
                              </m:r>
                            </m:sup>
                          </m:sSup>
                          <m: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∗ </m:t>
                          </m:r>
                          <m:sSup>
                            <m:sSupPr>
                              <m:ctrlPr>
                                <a:rPr lang="pt-BR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pt-BR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4,87</m:t>
                              </m:r>
                            </m:sup>
                          </m:sSup>
                        </m:den>
                      </m:f>
                      <m:r>
                        <a:rPr lang="pt-BR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 </m:t>
                      </m:r>
                      <m:sSup>
                        <m:sSupPr>
                          <m:ctrlP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1,85</m:t>
                          </m:r>
                        </m:sup>
                      </m:sSup>
                    </m:oMath>
                  </m:oMathPara>
                </a14:m>
                <a:endParaRPr lang="pt-BR" sz="2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04" y="1033968"/>
                <a:ext cx="8615966" cy="1241622"/>
              </a:xfrm>
              <a:prstGeom prst="rect">
                <a:avLst/>
              </a:prstGeom>
              <a:blipFill rotWithShape="0">
                <a:blip r:embed="rId2"/>
                <a:stretch>
                  <a:fillRect l="-1274" t="-44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o explicativo retangular 16"/>
          <p:cNvSpPr/>
          <p:nvPr/>
        </p:nvSpPr>
        <p:spPr>
          <a:xfrm>
            <a:off x="7463815" y="665600"/>
            <a:ext cx="1332455" cy="979958"/>
          </a:xfrm>
          <a:prstGeom prst="wedgeRectCallout">
            <a:avLst>
              <a:gd name="adj1" fmla="val -61565"/>
              <a:gd name="adj2" fmla="val 147334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Inserir a fórmula na célula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5" y="2785626"/>
            <a:ext cx="9068375" cy="3872752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4726216" y="2759785"/>
            <a:ext cx="543206" cy="2665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3945081" y="2759785"/>
            <a:ext cx="543206" cy="2665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1195544" y="2759785"/>
            <a:ext cx="543206" cy="2665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-6574" y="6394361"/>
            <a:ext cx="373755" cy="2640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037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Water-Image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7152"/>
            <a:ext cx="9144000" cy="265176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5799" y="-77622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3º Passo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65" y="856566"/>
            <a:ext cx="8287156" cy="3837903"/>
          </a:xfrm>
          <a:prstGeom prst="rect">
            <a:avLst/>
          </a:prstGeom>
        </p:spPr>
      </p:pic>
      <p:sp>
        <p:nvSpPr>
          <p:cNvPr id="6" name="Texto explicativo retangular 5"/>
          <p:cNvSpPr/>
          <p:nvPr/>
        </p:nvSpPr>
        <p:spPr>
          <a:xfrm>
            <a:off x="6288618" y="5028971"/>
            <a:ext cx="2169581" cy="932847"/>
          </a:xfrm>
          <a:prstGeom prst="wedgeRectCallout">
            <a:avLst>
              <a:gd name="adj1" fmla="val -70134"/>
              <a:gd name="adj2" fmla="val -167111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Inserir a fórmula na célula</a:t>
            </a:r>
          </a:p>
        </p:txBody>
      </p:sp>
    </p:spTree>
    <p:extLst>
      <p:ext uri="{BB962C8B-B14F-4D97-AF65-F5344CB8AC3E}">
        <p14:creationId xmlns:p14="http://schemas.microsoft.com/office/powerpoint/2010/main" val="8531178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75622" y="3766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Trecho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180304" y="1033968"/>
                <a:ext cx="8615966" cy="1276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600" b="1" dirty="0">
                    <a:solidFill>
                      <a:schemeClr val="accent1">
                        <a:lumMod val="50000"/>
                      </a:schemeClr>
                    </a:solidFill>
                  </a:rPr>
                  <a:t>Perda de Carga Unitária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pt-BR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pt-BR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pt-BR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04" y="1033968"/>
                <a:ext cx="8615966" cy="1276119"/>
              </a:xfrm>
              <a:prstGeom prst="rect">
                <a:avLst/>
              </a:prstGeom>
              <a:blipFill rotWithShape="0">
                <a:blip r:embed="rId2"/>
                <a:stretch>
                  <a:fillRect l="-1274" t="-430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o explicativo retangular 17"/>
          <p:cNvSpPr/>
          <p:nvPr/>
        </p:nvSpPr>
        <p:spPr>
          <a:xfrm>
            <a:off x="6858507" y="958577"/>
            <a:ext cx="1332455" cy="979958"/>
          </a:xfrm>
          <a:prstGeom prst="wedgeRectCallout">
            <a:avLst>
              <a:gd name="adj1" fmla="val -88630"/>
              <a:gd name="adj2" fmla="val 13944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Inserir a fórmula na célula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67" y="2783042"/>
            <a:ext cx="9011908" cy="3867690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1195544" y="2759785"/>
            <a:ext cx="543206" cy="2665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6981528" y="2759785"/>
            <a:ext cx="543206" cy="2665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-6574" y="6394361"/>
            <a:ext cx="373755" cy="2640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exto explicativo retangular 17">
            <a:extLst>
              <a:ext uri="{FF2B5EF4-FFF2-40B4-BE49-F238E27FC236}">
                <a16:creationId xmlns:a16="http://schemas.microsoft.com/office/drawing/2014/main" id="{503A29A1-C504-4A0B-8ACE-F605A9B870A1}"/>
              </a:ext>
            </a:extLst>
          </p:cNvPr>
          <p:cNvSpPr/>
          <p:nvPr/>
        </p:nvSpPr>
        <p:spPr>
          <a:xfrm>
            <a:off x="1941342" y="1746823"/>
            <a:ext cx="1842867" cy="979958"/>
          </a:xfrm>
          <a:prstGeom prst="wedgeRectCallout">
            <a:avLst>
              <a:gd name="adj1" fmla="val 33840"/>
              <a:gd name="adj2" fmla="val 42655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Deve ser igual a Vazão Distribuição </a:t>
            </a:r>
          </a:p>
        </p:txBody>
      </p:sp>
    </p:spTree>
    <p:extLst>
      <p:ext uri="{BB962C8B-B14F-4D97-AF65-F5344CB8AC3E}">
        <p14:creationId xmlns:p14="http://schemas.microsoft.com/office/powerpoint/2010/main" val="369214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  <p:bldP spid="10" grpId="0" animBg="1"/>
      <p:bldP spid="13" grpId="0" animBg="1"/>
      <p:bldP spid="1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Rede Ramificada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4614" t="2599" r="15911" b="1218"/>
          <a:stretch/>
        </p:blipFill>
        <p:spPr>
          <a:xfrm>
            <a:off x="115910" y="1315087"/>
            <a:ext cx="8912180" cy="5407685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4657486" y="3665226"/>
            <a:ext cx="331631" cy="3808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exto explicativo em elipse 14"/>
          <p:cNvSpPr/>
          <p:nvPr/>
        </p:nvSpPr>
        <p:spPr>
          <a:xfrm>
            <a:off x="2217591" y="884301"/>
            <a:ext cx="3533851" cy="1742751"/>
          </a:xfrm>
          <a:prstGeom prst="wedgeEllipseCallout">
            <a:avLst>
              <a:gd name="adj1" fmla="val 19417"/>
              <a:gd name="adj2" fmla="val 110308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A cota piezométrica de montante no trecho 4 (N3 – N8) é igual  a do trecho 7 (N7 – N8)</a:t>
            </a:r>
          </a:p>
        </p:txBody>
      </p:sp>
    </p:spTree>
    <p:extLst>
      <p:ext uri="{BB962C8B-B14F-4D97-AF65-F5344CB8AC3E}">
        <p14:creationId xmlns:p14="http://schemas.microsoft.com/office/powerpoint/2010/main" val="31811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/>
          <p:cNvSpPr txBox="1">
            <a:spLocks/>
          </p:cNvSpPr>
          <p:nvPr/>
        </p:nvSpPr>
        <p:spPr>
          <a:xfrm>
            <a:off x="775622" y="3766"/>
            <a:ext cx="7772400" cy="934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Trecho 7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21392" y="1040606"/>
            <a:ext cx="38889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chemeClr val="accent1">
                    <a:lumMod val="50000"/>
                  </a:schemeClr>
                </a:solidFill>
              </a:rPr>
              <a:t>Cota piezométrica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92" y="1724153"/>
            <a:ext cx="3982316" cy="466112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92" y="1823566"/>
            <a:ext cx="4995068" cy="45617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 explicativo retangular com cantos arredondados 9"/>
              <p:cNvSpPr/>
              <p:nvPr/>
            </p:nvSpPr>
            <p:spPr>
              <a:xfrm>
                <a:off x="5550794" y="4146997"/>
                <a:ext cx="2369713" cy="978795"/>
              </a:xfrm>
              <a:prstGeom prst="wedgeRoundRectCallout">
                <a:avLst>
                  <a:gd name="adj1" fmla="val -57246"/>
                  <a:gd name="adj2" fmla="val 116447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𝐶𝑃𝐽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𝐶𝑃𝑀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l-GR" dirty="0"/>
                  <a:t>Δ</a:t>
                </a:r>
                <a:r>
                  <a:rPr lang="pt-BR" dirty="0"/>
                  <a:t>H</a:t>
                </a:r>
              </a:p>
            </p:txBody>
          </p:sp>
        </mc:Choice>
        <mc:Fallback xmlns="">
          <p:sp>
            <p:nvSpPr>
              <p:cNvPr id="10" name="Texto explicativo retangular com cantos arredondados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794" y="4146997"/>
                <a:ext cx="2369713" cy="978795"/>
              </a:xfrm>
              <a:prstGeom prst="wedgeRoundRectCallout">
                <a:avLst>
                  <a:gd name="adj1" fmla="val -57246"/>
                  <a:gd name="adj2" fmla="val 116447"/>
                  <a:gd name="adj3" fmla="val 16667"/>
                </a:avLst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 explicativo retangular com cantos arredondados 10"/>
              <p:cNvSpPr/>
              <p:nvPr/>
            </p:nvSpPr>
            <p:spPr>
              <a:xfrm>
                <a:off x="5728952" y="2331076"/>
                <a:ext cx="2191556" cy="700797"/>
              </a:xfrm>
              <a:prstGeom prst="wedgeRoundRectCallout">
                <a:avLst>
                  <a:gd name="adj1" fmla="val -57246"/>
                  <a:gd name="adj2" fmla="val 116447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𝐶𝑃𝑀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7=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𝐶𝑃𝑀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Texto explicativo retangular com cantos arredondados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952" y="2331076"/>
                <a:ext cx="2191556" cy="700797"/>
              </a:xfrm>
              <a:prstGeom prst="wedgeRoundRectCallout">
                <a:avLst>
                  <a:gd name="adj1" fmla="val -57246"/>
                  <a:gd name="adj2" fmla="val 116447"/>
                  <a:gd name="adj3" fmla="val 16667"/>
                </a:avLst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999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/>
          <p:cNvSpPr txBox="1">
            <a:spLocks/>
          </p:cNvSpPr>
          <p:nvPr/>
        </p:nvSpPr>
        <p:spPr>
          <a:xfrm>
            <a:off x="775622" y="3766"/>
            <a:ext cx="7772400" cy="934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Trecho 7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21392" y="1040606"/>
            <a:ext cx="38889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chemeClr val="accent1">
                    <a:lumMod val="50000"/>
                  </a:schemeClr>
                </a:solidFill>
              </a:rPr>
              <a:t>Pressão dinâmica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o explicativo retangular com cantos arredondados 10"/>
              <p:cNvSpPr/>
              <p:nvPr/>
            </p:nvSpPr>
            <p:spPr>
              <a:xfrm>
                <a:off x="6237006" y="2518760"/>
                <a:ext cx="2311016" cy="700958"/>
              </a:xfrm>
              <a:prstGeom prst="wedgeRoundRectCallout">
                <a:avLst>
                  <a:gd name="adj1" fmla="val -124206"/>
                  <a:gd name="adj2" fmla="val 142537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𝑃𝐷𝑀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𝐶𝑃𝑀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𝐶𝑇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1" name="Texto explicativo retangular com cantos arredondados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006" y="2518760"/>
                <a:ext cx="2311016" cy="700958"/>
              </a:xfrm>
              <a:prstGeom prst="wedgeRoundRectCallout">
                <a:avLst>
                  <a:gd name="adj1" fmla="val -124206"/>
                  <a:gd name="adj2" fmla="val 142537"/>
                  <a:gd name="adj3" fmla="val 16667"/>
                </a:avLst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92" y="2042242"/>
            <a:ext cx="5287068" cy="43199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 explicativo retangular com cantos arredondados 11"/>
              <p:cNvSpPr/>
              <p:nvPr/>
            </p:nvSpPr>
            <p:spPr>
              <a:xfrm>
                <a:off x="6237006" y="4912084"/>
                <a:ext cx="2311016" cy="700958"/>
              </a:xfrm>
              <a:prstGeom prst="wedgeRoundRectCallout">
                <a:avLst>
                  <a:gd name="adj1" fmla="val -57246"/>
                  <a:gd name="adj2" fmla="val 116447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𝑃𝐷𝐽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𝐶𝑃𝐽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𝐶𝑇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Texto explicativo retangular com cantos arredondados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006" y="4912084"/>
                <a:ext cx="2311016" cy="700958"/>
              </a:xfrm>
              <a:prstGeom prst="wedgeRoundRectCallout">
                <a:avLst>
                  <a:gd name="adj1" fmla="val -57246"/>
                  <a:gd name="adj2" fmla="val 116447"/>
                  <a:gd name="adj3" fmla="val 16667"/>
                </a:avLst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61" y="1826373"/>
            <a:ext cx="4928721" cy="474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8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/>
          <p:cNvSpPr txBox="1">
            <a:spLocks/>
          </p:cNvSpPr>
          <p:nvPr/>
        </p:nvSpPr>
        <p:spPr>
          <a:xfrm>
            <a:off x="775622" y="3766"/>
            <a:ext cx="7772400" cy="934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Trecho 5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21392" y="1040606"/>
            <a:ext cx="38889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chemeClr val="accent1">
                    <a:lumMod val="50000"/>
                  </a:schemeClr>
                </a:solidFill>
              </a:rPr>
              <a:t>Cota piezométrica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 explicativo retangular com cantos arredondados 9"/>
              <p:cNvSpPr/>
              <p:nvPr/>
            </p:nvSpPr>
            <p:spPr>
              <a:xfrm>
                <a:off x="6500280" y="3914085"/>
                <a:ext cx="2369713" cy="978795"/>
              </a:xfrm>
              <a:prstGeom prst="wedgeRoundRectCallout">
                <a:avLst>
                  <a:gd name="adj1" fmla="val -57246"/>
                  <a:gd name="adj2" fmla="val 116447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𝐶𝑃𝐽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𝐶𝑃𝑀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l-GR" dirty="0"/>
                  <a:t>Δ</a:t>
                </a:r>
                <a:r>
                  <a:rPr lang="pt-BR" dirty="0"/>
                  <a:t>H</a:t>
                </a:r>
              </a:p>
            </p:txBody>
          </p:sp>
        </mc:Choice>
        <mc:Fallback xmlns="">
          <p:sp>
            <p:nvSpPr>
              <p:cNvPr id="10" name="Texto explicativo retangular com cantos arredondados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280" y="3914085"/>
                <a:ext cx="2369713" cy="978795"/>
              </a:xfrm>
              <a:prstGeom prst="wedgeRoundRectCallout">
                <a:avLst>
                  <a:gd name="adj1" fmla="val -57246"/>
                  <a:gd name="adj2" fmla="val 116447"/>
                  <a:gd name="adj3" fmla="val 16667"/>
                </a:avLst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 explicativo retangular com cantos arredondados 10"/>
              <p:cNvSpPr/>
              <p:nvPr/>
            </p:nvSpPr>
            <p:spPr>
              <a:xfrm>
                <a:off x="6678437" y="2230167"/>
                <a:ext cx="2191556" cy="700797"/>
              </a:xfrm>
              <a:prstGeom prst="wedgeRoundRectCallout">
                <a:avLst>
                  <a:gd name="adj1" fmla="val -40792"/>
                  <a:gd name="adj2" fmla="val 136662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𝐶𝑃𝑀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5=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𝐶𝑃𝐽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Texto explicativo retangular com cantos arredondados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437" y="2230167"/>
                <a:ext cx="2191556" cy="700797"/>
              </a:xfrm>
              <a:prstGeom prst="wedgeRoundRectCallout">
                <a:avLst>
                  <a:gd name="adj1" fmla="val -40792"/>
                  <a:gd name="adj2" fmla="val 136662"/>
                  <a:gd name="adj3" fmla="val 16667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27" y="2106635"/>
            <a:ext cx="6030469" cy="4165375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2768958" y="4919730"/>
            <a:ext cx="566670" cy="2833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89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/>
          <p:cNvSpPr txBox="1">
            <a:spLocks/>
          </p:cNvSpPr>
          <p:nvPr/>
        </p:nvSpPr>
        <p:spPr>
          <a:xfrm>
            <a:off x="775622" y="3766"/>
            <a:ext cx="7772400" cy="934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Trecho 5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21392" y="1040606"/>
            <a:ext cx="38889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chemeClr val="accent1">
                    <a:lumMod val="50000"/>
                  </a:schemeClr>
                </a:solidFill>
              </a:rPr>
              <a:t>Pressão dinâmica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 explicativo retangular com cantos arredondados 10"/>
              <p:cNvSpPr/>
              <p:nvPr/>
            </p:nvSpPr>
            <p:spPr>
              <a:xfrm>
                <a:off x="6095338" y="2415729"/>
                <a:ext cx="2311016" cy="700958"/>
              </a:xfrm>
              <a:prstGeom prst="wedgeRoundRectCallout">
                <a:avLst>
                  <a:gd name="adj1" fmla="val -57246"/>
                  <a:gd name="adj2" fmla="val 116447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𝑃𝐷𝑀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𝐶𝑃𝑀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𝐶𝑇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Texto explicativo retangular com cantos arredondados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338" y="2415729"/>
                <a:ext cx="2311016" cy="700958"/>
              </a:xfrm>
              <a:prstGeom prst="wedgeRoundRectCallout">
                <a:avLst>
                  <a:gd name="adj1" fmla="val -57246"/>
                  <a:gd name="adj2" fmla="val 116447"/>
                  <a:gd name="adj3" fmla="val 16667"/>
                </a:avLst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 explicativo retangular com cantos arredondados 11"/>
              <p:cNvSpPr/>
              <p:nvPr/>
            </p:nvSpPr>
            <p:spPr>
              <a:xfrm>
                <a:off x="6237006" y="4912084"/>
                <a:ext cx="2311016" cy="700958"/>
              </a:xfrm>
              <a:prstGeom prst="wedgeRoundRectCallout">
                <a:avLst>
                  <a:gd name="adj1" fmla="val -57246"/>
                  <a:gd name="adj2" fmla="val 116447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𝑃𝐷𝐽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𝐶𝑃𝐽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𝐶𝑇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Texto explicativo retangular com cantos arredondados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006" y="4912084"/>
                <a:ext cx="2311016" cy="700958"/>
              </a:xfrm>
              <a:prstGeom prst="wedgeRoundRectCallout">
                <a:avLst>
                  <a:gd name="adj1" fmla="val -57246"/>
                  <a:gd name="adj2" fmla="val 116447"/>
                  <a:gd name="adj3" fmla="val 16667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92" y="1894930"/>
            <a:ext cx="5280676" cy="438995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3" y="1894930"/>
            <a:ext cx="5272255" cy="438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0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/>
          <p:cNvSpPr txBox="1">
            <a:spLocks/>
          </p:cNvSpPr>
          <p:nvPr/>
        </p:nvSpPr>
        <p:spPr>
          <a:xfrm>
            <a:off x="775622" y="3766"/>
            <a:ext cx="7772400" cy="934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Trecho 6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21392" y="1040606"/>
            <a:ext cx="38889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chemeClr val="accent1">
                    <a:lumMod val="50000"/>
                  </a:schemeClr>
                </a:solidFill>
              </a:rPr>
              <a:t>Cota piezométrica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 explicativo retangular com cantos arredondados 9"/>
              <p:cNvSpPr/>
              <p:nvPr/>
            </p:nvSpPr>
            <p:spPr>
              <a:xfrm>
                <a:off x="6500280" y="3914085"/>
                <a:ext cx="2369713" cy="978795"/>
              </a:xfrm>
              <a:prstGeom prst="wedgeRoundRectCallout">
                <a:avLst>
                  <a:gd name="adj1" fmla="val -57246"/>
                  <a:gd name="adj2" fmla="val 116447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𝐶𝑃𝐽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𝐶𝑃𝑀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l-GR" dirty="0"/>
                  <a:t>Δ</a:t>
                </a:r>
                <a:r>
                  <a:rPr lang="pt-BR" dirty="0"/>
                  <a:t>H</a:t>
                </a:r>
              </a:p>
            </p:txBody>
          </p:sp>
        </mc:Choice>
        <mc:Fallback xmlns="">
          <p:sp>
            <p:nvSpPr>
              <p:cNvPr id="10" name="Texto explicativo retangular com cantos arredondados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280" y="3914085"/>
                <a:ext cx="2369713" cy="978795"/>
              </a:xfrm>
              <a:prstGeom prst="wedgeRoundRectCallout">
                <a:avLst>
                  <a:gd name="adj1" fmla="val -57246"/>
                  <a:gd name="adj2" fmla="val 116447"/>
                  <a:gd name="adj3" fmla="val 16667"/>
                </a:avLst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 explicativo retangular com cantos arredondados 10"/>
              <p:cNvSpPr/>
              <p:nvPr/>
            </p:nvSpPr>
            <p:spPr>
              <a:xfrm>
                <a:off x="6678437" y="2230167"/>
                <a:ext cx="2191556" cy="700797"/>
              </a:xfrm>
              <a:prstGeom prst="wedgeRoundRectCallout">
                <a:avLst>
                  <a:gd name="adj1" fmla="val -40792"/>
                  <a:gd name="adj2" fmla="val 136662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𝐶𝑃𝑀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6=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𝐶𝑃𝐽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Texto explicativo retangular com cantos arredondados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437" y="2230167"/>
                <a:ext cx="2191556" cy="700797"/>
              </a:xfrm>
              <a:prstGeom prst="wedgeRoundRectCallout">
                <a:avLst>
                  <a:gd name="adj1" fmla="val -40792"/>
                  <a:gd name="adj2" fmla="val 136662"/>
                  <a:gd name="adj3" fmla="val 16667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39" y="1993118"/>
            <a:ext cx="6152243" cy="4291771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2768958" y="5215944"/>
            <a:ext cx="669701" cy="3477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3856519" y="5563673"/>
            <a:ext cx="669701" cy="3477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122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 animBg="1"/>
      <p:bldP spid="1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/>
          <p:cNvSpPr txBox="1">
            <a:spLocks/>
          </p:cNvSpPr>
          <p:nvPr/>
        </p:nvSpPr>
        <p:spPr>
          <a:xfrm>
            <a:off x="775622" y="3766"/>
            <a:ext cx="7772400" cy="934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Trecho 6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21392" y="1040606"/>
            <a:ext cx="38889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chemeClr val="accent1">
                    <a:lumMod val="50000"/>
                  </a:schemeClr>
                </a:solidFill>
              </a:rPr>
              <a:t>Pressão dinâmica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 explicativo retangular com cantos arredondados 10"/>
              <p:cNvSpPr/>
              <p:nvPr/>
            </p:nvSpPr>
            <p:spPr>
              <a:xfrm>
                <a:off x="6507462" y="2480124"/>
                <a:ext cx="2311016" cy="700958"/>
              </a:xfrm>
              <a:prstGeom prst="wedgeRoundRectCallout">
                <a:avLst>
                  <a:gd name="adj1" fmla="val -57246"/>
                  <a:gd name="adj2" fmla="val 116447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𝑃𝐷𝑀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𝐶𝑃𝑀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𝐶𝑇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Texto explicativo retangular com cantos arredondados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462" y="2480124"/>
                <a:ext cx="2311016" cy="700958"/>
              </a:xfrm>
              <a:prstGeom prst="wedgeRoundRectCallout">
                <a:avLst>
                  <a:gd name="adj1" fmla="val -57246"/>
                  <a:gd name="adj2" fmla="val 116447"/>
                  <a:gd name="adj3" fmla="val 16667"/>
                </a:avLst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 explicativo retangular com cantos arredondados 11"/>
              <p:cNvSpPr/>
              <p:nvPr/>
            </p:nvSpPr>
            <p:spPr>
              <a:xfrm>
                <a:off x="6237006" y="4912084"/>
                <a:ext cx="2311016" cy="700958"/>
              </a:xfrm>
              <a:prstGeom prst="wedgeRoundRectCallout">
                <a:avLst>
                  <a:gd name="adj1" fmla="val -57246"/>
                  <a:gd name="adj2" fmla="val 116447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𝑃𝐷𝐽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𝐶𝑃𝐽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𝐶𝑇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Texto explicativo retangular com cantos arredondados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006" y="4912084"/>
                <a:ext cx="2311016" cy="700958"/>
              </a:xfrm>
              <a:prstGeom prst="wedgeRoundRectCallout">
                <a:avLst>
                  <a:gd name="adj1" fmla="val -57246"/>
                  <a:gd name="adj2" fmla="val 116447"/>
                  <a:gd name="adj3" fmla="val 16667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92" y="1839253"/>
            <a:ext cx="5586520" cy="458730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92" y="1839253"/>
            <a:ext cx="5586520" cy="463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3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/>
          <p:cNvSpPr txBox="1">
            <a:spLocks/>
          </p:cNvSpPr>
          <p:nvPr/>
        </p:nvSpPr>
        <p:spPr>
          <a:xfrm>
            <a:off x="762744" y="200025"/>
            <a:ext cx="7772400" cy="934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Trecho 8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21392" y="1040606"/>
            <a:ext cx="38889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chemeClr val="accent1">
                    <a:lumMod val="50000"/>
                  </a:schemeClr>
                </a:solidFill>
              </a:rPr>
              <a:t>Cota piezométrica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 explicativo retangular com cantos arredondados 9"/>
              <p:cNvSpPr/>
              <p:nvPr/>
            </p:nvSpPr>
            <p:spPr>
              <a:xfrm>
                <a:off x="6678437" y="4026918"/>
                <a:ext cx="2369713" cy="978795"/>
              </a:xfrm>
              <a:prstGeom prst="wedgeRoundRectCallout">
                <a:avLst>
                  <a:gd name="adj1" fmla="val -45833"/>
                  <a:gd name="adj2" fmla="val 121710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𝐶𝑃𝑀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𝐶𝑃𝐽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el-GR" dirty="0"/>
                  <a:t>Δ</a:t>
                </a:r>
                <a:r>
                  <a:rPr lang="pt-BR" dirty="0"/>
                  <a:t>H</a:t>
                </a:r>
              </a:p>
            </p:txBody>
          </p:sp>
        </mc:Choice>
        <mc:Fallback xmlns="">
          <p:sp>
            <p:nvSpPr>
              <p:cNvPr id="10" name="Texto explicativo retangular com cantos arredondados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437" y="4026918"/>
                <a:ext cx="2369713" cy="978795"/>
              </a:xfrm>
              <a:prstGeom prst="wedgeRoundRectCallout">
                <a:avLst>
                  <a:gd name="adj1" fmla="val -45833"/>
                  <a:gd name="adj2" fmla="val 121710"/>
                  <a:gd name="adj3" fmla="val 16667"/>
                </a:avLst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 explicativo retangular com cantos arredondados 10"/>
              <p:cNvSpPr/>
              <p:nvPr/>
            </p:nvSpPr>
            <p:spPr>
              <a:xfrm>
                <a:off x="6678437" y="2230167"/>
                <a:ext cx="2191556" cy="700797"/>
              </a:xfrm>
              <a:prstGeom prst="wedgeRoundRectCallout">
                <a:avLst>
                  <a:gd name="adj1" fmla="val -40792"/>
                  <a:gd name="adj2" fmla="val 136662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𝐶𝑃𝐽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8=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𝐶𝑃𝑀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Texto explicativo retangular com cantos arredondados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437" y="2230167"/>
                <a:ext cx="2191556" cy="700797"/>
              </a:xfrm>
              <a:prstGeom prst="wedgeRoundRectCallout">
                <a:avLst>
                  <a:gd name="adj1" fmla="val -40792"/>
                  <a:gd name="adj2" fmla="val 136662"/>
                  <a:gd name="adj3" fmla="val 16667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1" y="2157179"/>
            <a:ext cx="6427539" cy="449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2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/>
          <p:cNvSpPr txBox="1">
            <a:spLocks/>
          </p:cNvSpPr>
          <p:nvPr/>
        </p:nvSpPr>
        <p:spPr>
          <a:xfrm>
            <a:off x="775622" y="3766"/>
            <a:ext cx="7772400" cy="934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Trecho 8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21392" y="1040606"/>
            <a:ext cx="38889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chemeClr val="accent1">
                    <a:lumMod val="50000"/>
                  </a:schemeClr>
                </a:solidFill>
              </a:rPr>
              <a:t>Pressão dinâmica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 explicativo retangular com cantos arredondados 10"/>
              <p:cNvSpPr/>
              <p:nvPr/>
            </p:nvSpPr>
            <p:spPr>
              <a:xfrm>
                <a:off x="6507462" y="2480124"/>
                <a:ext cx="2311016" cy="700958"/>
              </a:xfrm>
              <a:prstGeom prst="wedgeRoundRectCallout">
                <a:avLst>
                  <a:gd name="adj1" fmla="val -57246"/>
                  <a:gd name="adj2" fmla="val 116447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𝑃𝐷𝑀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𝐶𝑃𝑀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𝐶𝑇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Texto explicativo retangular com cantos arredondados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462" y="2480124"/>
                <a:ext cx="2311016" cy="700958"/>
              </a:xfrm>
              <a:prstGeom prst="wedgeRoundRectCallout">
                <a:avLst>
                  <a:gd name="adj1" fmla="val -57246"/>
                  <a:gd name="adj2" fmla="val 116447"/>
                  <a:gd name="adj3" fmla="val 16667"/>
                </a:avLst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 explicativo retangular com cantos arredondados 11"/>
              <p:cNvSpPr/>
              <p:nvPr/>
            </p:nvSpPr>
            <p:spPr>
              <a:xfrm>
                <a:off x="6507462" y="3892036"/>
                <a:ext cx="2311016" cy="700958"/>
              </a:xfrm>
              <a:prstGeom prst="wedgeRoundRectCallout">
                <a:avLst>
                  <a:gd name="adj1" fmla="val -57246"/>
                  <a:gd name="adj2" fmla="val 116447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𝑃𝐷𝐽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𝐶𝑃𝐽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𝐶𝑇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Texto explicativo retangular com cantos arredondados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462" y="3892036"/>
                <a:ext cx="2311016" cy="700958"/>
              </a:xfrm>
              <a:prstGeom prst="wedgeRoundRectCallout">
                <a:avLst>
                  <a:gd name="adj1" fmla="val -57246"/>
                  <a:gd name="adj2" fmla="val 116447"/>
                  <a:gd name="adj3" fmla="val 16667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92" y="1968321"/>
            <a:ext cx="5516610" cy="454838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92" y="1968321"/>
            <a:ext cx="5573663" cy="455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9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5799" y="-77622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4º Passo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60795" y="850691"/>
            <a:ext cx="828755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/>
              <a:t>Dimensionamento da rede em cada trecho</a:t>
            </a:r>
          </a:p>
          <a:p>
            <a:r>
              <a:rPr lang="pt-BR" sz="3000" dirty="0"/>
              <a:t>Calcular as vazões 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3000" dirty="0"/>
              <a:t> Vazão a Jusante</a:t>
            </a:r>
          </a:p>
          <a:p>
            <a:r>
              <a:rPr lang="pt-BR" sz="30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3000" dirty="0"/>
              <a:t> Vazão em marcha</a:t>
            </a:r>
          </a:p>
          <a:p>
            <a:endParaRPr lang="pt-BR" sz="3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3000" dirty="0"/>
              <a:t> Vazão a Montante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3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3000" dirty="0"/>
              <a:t> Vazão fictícia: </a:t>
            </a:r>
          </a:p>
          <a:p>
            <a:r>
              <a:rPr lang="pt-BR" sz="3000" dirty="0"/>
              <a:t>(</a:t>
            </a:r>
            <a:r>
              <a:rPr lang="pt-BR" sz="2200" dirty="0"/>
              <a:t>pode ser calculada de duas maneiras</a:t>
            </a:r>
            <a:r>
              <a:rPr lang="pt-BR" sz="30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3000" dirty="0"/>
              <a:t>No caso de ponta de Rede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3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3000" dirty="0"/>
              <a:t> No meio da Rede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3000" dirty="0"/>
          </a:p>
          <a:p>
            <a:pPr algn="ctr"/>
            <a:endParaRPr lang="pt-BR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 explicativo retangular 7"/>
              <p:cNvSpPr/>
              <p:nvPr/>
            </p:nvSpPr>
            <p:spPr>
              <a:xfrm>
                <a:off x="5318976" y="1392318"/>
                <a:ext cx="2820472" cy="1050022"/>
              </a:xfrm>
              <a:prstGeom prst="wedgeRectCallout">
                <a:avLst>
                  <a:gd name="adj1" fmla="val -118865"/>
                  <a:gd name="adj2" fmla="val 15109"/>
                </a:avLst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b="1" dirty="0"/>
                  <a:t>Soma das montantes anteriores:</a:t>
                </a:r>
              </a:p>
              <a:p>
                <a:pPr algn="ctr"/>
                <a:r>
                  <a:rPr lang="pt-B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8" name="Texto explicativo retangular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976" y="1392318"/>
                <a:ext cx="2820472" cy="1050022"/>
              </a:xfrm>
              <a:prstGeom prst="wedgeRectCallout">
                <a:avLst>
                  <a:gd name="adj1" fmla="val -118865"/>
                  <a:gd name="adj2" fmla="val 15109"/>
                </a:avLst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 explicativo retangular 8"/>
              <p:cNvSpPr/>
              <p:nvPr/>
            </p:nvSpPr>
            <p:spPr>
              <a:xfrm>
                <a:off x="5318976" y="3668905"/>
                <a:ext cx="2820472" cy="574035"/>
              </a:xfrm>
              <a:prstGeom prst="wedgeRectCallout">
                <a:avLst>
                  <a:gd name="adj1" fmla="val -105791"/>
                  <a:gd name="adj2" fmla="val -9097"/>
                </a:avLst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𝑚𝑎𝑟𝑐h𝑎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Texto explicativo retangular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976" y="3668905"/>
                <a:ext cx="2820472" cy="574035"/>
              </a:xfrm>
              <a:prstGeom prst="wedgeRectCallout">
                <a:avLst>
                  <a:gd name="adj1" fmla="val -105791"/>
                  <a:gd name="adj2" fmla="val -9097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o explicativo retangular 9"/>
              <p:cNvSpPr/>
              <p:nvPr/>
            </p:nvSpPr>
            <p:spPr>
              <a:xfrm>
                <a:off x="5318976" y="2804425"/>
                <a:ext cx="2820472" cy="539349"/>
              </a:xfrm>
              <a:prstGeom prst="wedgeRectCallout">
                <a:avLst>
                  <a:gd name="adj1" fmla="val -110357"/>
                  <a:gd name="adj2" fmla="val -14030"/>
                </a:avLst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𝑚𝑎𝑟𝑐h𝑎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𝐿𝑖𝑛𝑒𝑎𝑟</m:t>
                        </m:r>
                      </m:sub>
                    </m:sSub>
                  </m:oMath>
                </a14:m>
                <a:r>
                  <a:rPr lang="pt-BR" dirty="0"/>
                  <a:t>x </a:t>
                </a:r>
                <a14:m>
                  <m:oMath xmlns:m="http://schemas.openxmlformats.org/officeDocument/2006/math"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10" name="Texto explicativo retangular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976" y="2804425"/>
                <a:ext cx="2820472" cy="539349"/>
              </a:xfrm>
              <a:prstGeom prst="wedgeRectCallout">
                <a:avLst>
                  <a:gd name="adj1" fmla="val -110357"/>
                  <a:gd name="adj2" fmla="val -14030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 explicativo retangular 10"/>
              <p:cNvSpPr/>
              <p:nvPr/>
            </p:nvSpPr>
            <p:spPr>
              <a:xfrm>
                <a:off x="5318976" y="4607682"/>
                <a:ext cx="2820472" cy="732320"/>
              </a:xfrm>
              <a:prstGeom prst="wedgeRectCallout">
                <a:avLst>
                  <a:gd name="adj1" fmla="val -61042"/>
                  <a:gd name="adj2" fmla="val 101703"/>
                </a:avLst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Texto explicativo retangular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976" y="4607682"/>
                <a:ext cx="2820472" cy="732320"/>
              </a:xfrm>
              <a:prstGeom prst="wedgeRectCallout">
                <a:avLst>
                  <a:gd name="adj1" fmla="val -61042"/>
                  <a:gd name="adj2" fmla="val 101703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 explicativo retangular 11"/>
              <p:cNvSpPr/>
              <p:nvPr/>
            </p:nvSpPr>
            <p:spPr>
              <a:xfrm>
                <a:off x="5318976" y="5875754"/>
                <a:ext cx="2820472" cy="724171"/>
              </a:xfrm>
              <a:prstGeom prst="wedgeRectCallout">
                <a:avLst>
                  <a:gd name="adj1" fmla="val -112184"/>
                  <a:gd name="adj2" fmla="val 53899"/>
                </a:avLst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Texto explicativo retangular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976" y="5875754"/>
                <a:ext cx="2820472" cy="724171"/>
              </a:xfrm>
              <a:prstGeom prst="wedgeRectCallout">
                <a:avLst>
                  <a:gd name="adj1" fmla="val -112184"/>
                  <a:gd name="adj2" fmla="val 53899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899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/>
          <p:cNvSpPr txBox="1">
            <a:spLocks/>
          </p:cNvSpPr>
          <p:nvPr/>
        </p:nvSpPr>
        <p:spPr>
          <a:xfrm>
            <a:off x="685800" y="460186"/>
            <a:ext cx="7772400" cy="934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Nível do Reservatório </a:t>
            </a:r>
          </a:p>
        </p:txBody>
      </p:sp>
      <p:sp>
        <p:nvSpPr>
          <p:cNvPr id="3" name="Fluxograma: Documento 2"/>
          <p:cNvSpPr/>
          <p:nvPr/>
        </p:nvSpPr>
        <p:spPr>
          <a:xfrm rot="10800000">
            <a:off x="556680" y="1960434"/>
            <a:ext cx="2212277" cy="216365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Colchete direito 10"/>
          <p:cNvSpPr/>
          <p:nvPr/>
        </p:nvSpPr>
        <p:spPr>
          <a:xfrm>
            <a:off x="2846231" y="2102103"/>
            <a:ext cx="515155" cy="2021981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o explicativo retangular com cantos arredondados 11"/>
              <p:cNvSpPr/>
              <p:nvPr/>
            </p:nvSpPr>
            <p:spPr>
              <a:xfrm>
                <a:off x="4149970" y="1938270"/>
                <a:ext cx="4758580" cy="1326522"/>
              </a:xfrm>
              <a:prstGeom prst="wedgeRoundRectCallout">
                <a:avLst>
                  <a:gd name="adj1" fmla="val -63223"/>
                  <a:gd name="adj2" fmla="val 48651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𝑵𝒊𝒗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𝒅𝒐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𝑹𝒆𝒔𝒆𝒓𝒗𝒂𝒕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𝒓𝒊𝒐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𝑷𝒓𝒆𝒔𝒔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ã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𝒐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𝒅𝒊𝒏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â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𝒎𝒊𝒄𝒂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𝒏𝒐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ó 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𝒅𝒐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𝒓𝒆𝒔𝒆𝒓𝒗𝒂𝒕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𝒓𝒊𝒐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𝒄𝒐𝒕𝒂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𝒅𝒐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𝒕𝒆𝒓𝒓𝒆𝒏𝒐</m:t>
                      </m:r>
                    </m:oMath>
                  </m:oMathPara>
                </a14:m>
                <a:endParaRPr lang="pt-BR" b="1" dirty="0"/>
              </a:p>
            </p:txBody>
          </p:sp>
        </mc:Choice>
        <mc:Fallback>
          <p:sp>
            <p:nvSpPr>
              <p:cNvPr id="12" name="Texto explicativo retangular com cantos arredondados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970" y="1938270"/>
                <a:ext cx="4758580" cy="1326522"/>
              </a:xfrm>
              <a:prstGeom prst="wedgeRoundRectCallout">
                <a:avLst>
                  <a:gd name="adj1" fmla="val -63223"/>
                  <a:gd name="adj2" fmla="val 48651"/>
                  <a:gd name="adj3" fmla="val 16667"/>
                </a:avLst>
              </a:prstGeom>
              <a:blipFill>
                <a:blip r:embed="rId2"/>
                <a:stretch>
                  <a:fillRect r="-9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ixaDeTexto 12"/>
          <p:cNvSpPr txBox="1"/>
          <p:nvPr/>
        </p:nvSpPr>
        <p:spPr>
          <a:xfrm>
            <a:off x="599861" y="3030544"/>
            <a:ext cx="2244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RESERVATÓRIO</a:t>
            </a:r>
          </a:p>
        </p:txBody>
      </p:sp>
      <p:pic>
        <p:nvPicPr>
          <p:cNvPr id="14" name="Picture 13" descr="Water-Image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4084"/>
            <a:ext cx="9144000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8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/>
          <p:cNvSpPr txBox="1">
            <a:spLocks/>
          </p:cNvSpPr>
          <p:nvPr/>
        </p:nvSpPr>
        <p:spPr>
          <a:xfrm>
            <a:off x="775952" y="81810"/>
            <a:ext cx="7772400" cy="934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Nível do Reservatório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99861" y="3030544"/>
            <a:ext cx="2244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RESERVATÓRIO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18" y="1521701"/>
            <a:ext cx="5538035" cy="4570005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3812146" y="5550794"/>
            <a:ext cx="759854" cy="2962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2857295" y="2833352"/>
            <a:ext cx="851820" cy="3452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exto explicativo retangular 14"/>
          <p:cNvSpPr/>
          <p:nvPr/>
        </p:nvSpPr>
        <p:spPr>
          <a:xfrm>
            <a:off x="6934256" y="4061486"/>
            <a:ext cx="1523944" cy="1115821"/>
          </a:xfrm>
          <a:prstGeom prst="wedgeRectCallout">
            <a:avLst>
              <a:gd name="adj1" fmla="val -113983"/>
              <a:gd name="adj2" fmla="val 119828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Inserir a fórmula na célula</a:t>
            </a:r>
          </a:p>
        </p:txBody>
      </p:sp>
    </p:spTree>
    <p:extLst>
      <p:ext uri="{BB962C8B-B14F-4D97-AF65-F5344CB8AC3E}">
        <p14:creationId xmlns:p14="http://schemas.microsoft.com/office/powerpoint/2010/main" val="227341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/>
          <p:cNvSpPr txBox="1">
            <a:spLocks/>
          </p:cNvSpPr>
          <p:nvPr/>
        </p:nvSpPr>
        <p:spPr>
          <a:xfrm>
            <a:off x="775952" y="81810"/>
            <a:ext cx="7772400" cy="934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Pressão Estática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99861" y="3030544"/>
            <a:ext cx="2244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RESERVATÓRIO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30" y="1950740"/>
            <a:ext cx="7607243" cy="473339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21972" y="961442"/>
            <a:ext cx="8226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2"/>
                </a:solidFill>
              </a:rPr>
              <a:t>Para obter a pressão estática em cada ponto, basta subtrair o nível do reservatório por cada cota correspondente do terreno.</a:t>
            </a:r>
          </a:p>
        </p:txBody>
      </p:sp>
    </p:spTree>
    <p:extLst>
      <p:ext uri="{BB962C8B-B14F-4D97-AF65-F5344CB8AC3E}">
        <p14:creationId xmlns:p14="http://schemas.microsoft.com/office/powerpoint/2010/main" val="86678395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/>
          <p:cNvSpPr txBox="1">
            <a:spLocks/>
          </p:cNvSpPr>
          <p:nvPr/>
        </p:nvSpPr>
        <p:spPr>
          <a:xfrm>
            <a:off x="685800" y="2636716"/>
            <a:ext cx="7772400" cy="934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6000" b="1" dirty="0">
                <a:solidFill>
                  <a:schemeClr val="accent1">
                    <a:lumMod val="50000"/>
                  </a:schemeClr>
                </a:solidFill>
              </a:rPr>
              <a:t>FIM</a:t>
            </a:r>
          </a:p>
        </p:txBody>
      </p:sp>
      <p:pic>
        <p:nvPicPr>
          <p:cNvPr id="14" name="Picture 13" descr="Water-Image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4084"/>
            <a:ext cx="9144000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50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Water-Image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7152"/>
            <a:ext cx="9144000" cy="265176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5799" y="-77622"/>
            <a:ext cx="7772400" cy="93418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4º Passo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3" y="1238233"/>
            <a:ext cx="4216844" cy="325179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372" y="3066121"/>
            <a:ext cx="5306482" cy="2412037"/>
          </a:xfrm>
          <a:prstGeom prst="rect">
            <a:avLst/>
          </a:prstGeom>
        </p:spPr>
      </p:pic>
      <p:sp>
        <p:nvSpPr>
          <p:cNvPr id="8" name="Texto explicativo retangular 7"/>
          <p:cNvSpPr/>
          <p:nvPr/>
        </p:nvSpPr>
        <p:spPr>
          <a:xfrm>
            <a:off x="5212249" y="1522229"/>
            <a:ext cx="2936382" cy="1066031"/>
          </a:xfrm>
          <a:prstGeom prst="wedgeRectCallout">
            <a:avLst>
              <a:gd name="adj1" fmla="val -123594"/>
              <a:gd name="adj2" fmla="val 40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Para amarrar um valor usa-se o comando “$” entre a letra correspondente a célula</a:t>
            </a:r>
          </a:p>
        </p:txBody>
      </p:sp>
      <p:sp>
        <p:nvSpPr>
          <p:cNvPr id="9" name="Texto explicativo retangular 8"/>
          <p:cNvSpPr/>
          <p:nvPr/>
        </p:nvSpPr>
        <p:spPr>
          <a:xfrm>
            <a:off x="102183" y="4592403"/>
            <a:ext cx="2331924" cy="900292"/>
          </a:xfrm>
          <a:prstGeom prst="wedgeRectCallout">
            <a:avLst>
              <a:gd name="adj1" fmla="val 31164"/>
              <a:gd name="adj2" fmla="val -324538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Como </a:t>
            </a:r>
            <a:r>
              <a:rPr lang="pt-BR" dirty="0" err="1"/>
              <a:t>Qj</a:t>
            </a:r>
            <a:r>
              <a:rPr lang="pt-BR" dirty="0"/>
              <a:t> está na ponta da rede o valor é zero.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2183" y="876649"/>
            <a:ext cx="4216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Trecho 1: N1-N2</a:t>
            </a:r>
          </a:p>
        </p:txBody>
      </p:sp>
    </p:spTree>
    <p:extLst>
      <p:ext uri="{BB962C8B-B14F-4D97-AF65-F5344CB8AC3E}">
        <p14:creationId xmlns:p14="http://schemas.microsoft.com/office/powerpoint/2010/main" val="349053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2115</TotalTime>
  <Words>1860</Words>
  <Application>Microsoft Office PowerPoint</Application>
  <PresentationFormat>Apresentação na tela (4:3)</PresentationFormat>
  <Paragraphs>430</Paragraphs>
  <Slides>83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83</vt:i4>
      </vt:variant>
    </vt:vector>
  </HeadingPairs>
  <TitlesOfParts>
    <vt:vector size="89" baseType="lpstr">
      <vt:lpstr>Arial</vt:lpstr>
      <vt:lpstr>Calibri</vt:lpstr>
      <vt:lpstr>Calibri Light</vt:lpstr>
      <vt:lpstr>Cambria Math</vt:lpstr>
      <vt:lpstr>Wingdings</vt:lpstr>
      <vt:lpstr>Tema do Office</vt:lpstr>
      <vt:lpstr> Redes de Abastecimento de Água: Dimensionamento de Redes Ramificadas  Professor: Renato Fernandes Monitora: Maria Clara</vt:lpstr>
      <vt:lpstr>Rede Ramificada</vt:lpstr>
      <vt:lpstr>Apresentação do PowerPoint</vt:lpstr>
      <vt:lpstr>2º Passo</vt:lpstr>
      <vt:lpstr>2º Passo</vt:lpstr>
      <vt:lpstr>3º Passo</vt:lpstr>
      <vt:lpstr>3º Passo</vt:lpstr>
      <vt:lpstr>4º Passo</vt:lpstr>
      <vt:lpstr>4º Passo</vt:lpstr>
      <vt:lpstr>4º Passo</vt:lpstr>
      <vt:lpstr>5º Passo</vt:lpstr>
      <vt:lpstr>6º Passo</vt:lpstr>
      <vt:lpstr>7º Passo</vt:lpstr>
      <vt:lpstr>8º Passo</vt:lpstr>
      <vt:lpstr>9º Passo</vt:lpstr>
      <vt:lpstr>9º Passo</vt:lpstr>
      <vt:lpstr>9º Passo</vt:lpstr>
      <vt:lpstr>10º Passo</vt:lpstr>
      <vt:lpstr>10º Passo</vt:lpstr>
      <vt:lpstr>Rede Ramificada</vt:lpstr>
      <vt:lpstr>Trecho 2</vt:lpstr>
      <vt:lpstr>Trecho 2</vt:lpstr>
      <vt:lpstr>Trecho 2</vt:lpstr>
      <vt:lpstr>Trecho 2</vt:lpstr>
      <vt:lpstr>Trecho 2</vt:lpstr>
      <vt:lpstr>Trecho 2</vt:lpstr>
      <vt:lpstr>Trecho 2</vt:lpstr>
      <vt:lpstr>Trecho 2</vt:lpstr>
      <vt:lpstr>Trecho 2</vt:lpstr>
      <vt:lpstr>Rede Ramificada</vt:lpstr>
      <vt:lpstr>Apresentação do PowerPoint</vt:lpstr>
      <vt:lpstr>Trecho 3</vt:lpstr>
      <vt:lpstr>Trecho 3</vt:lpstr>
      <vt:lpstr>Trecho 3</vt:lpstr>
      <vt:lpstr>Trecho 3</vt:lpstr>
      <vt:lpstr>Trecho 3</vt:lpstr>
      <vt:lpstr>Trecho 3</vt:lpstr>
      <vt:lpstr>Rede Ramificada</vt:lpstr>
      <vt:lpstr>Apresentação do PowerPoint</vt:lpstr>
      <vt:lpstr>Trecho 4</vt:lpstr>
      <vt:lpstr>Trecho 4</vt:lpstr>
      <vt:lpstr>Trecho 4</vt:lpstr>
      <vt:lpstr>Trecho 4</vt:lpstr>
      <vt:lpstr>Trecho 4</vt:lpstr>
      <vt:lpstr>Trecho 4</vt:lpstr>
      <vt:lpstr>Rede Ramificada</vt:lpstr>
      <vt:lpstr>Apresentação do PowerPoint</vt:lpstr>
      <vt:lpstr>Trecho 5</vt:lpstr>
      <vt:lpstr>Trecho 5</vt:lpstr>
      <vt:lpstr>Trecho 5</vt:lpstr>
      <vt:lpstr>Trecho 5</vt:lpstr>
      <vt:lpstr>Rede Ramificada</vt:lpstr>
      <vt:lpstr>Rede Ramificada</vt:lpstr>
      <vt:lpstr>Apresentação do PowerPoint</vt:lpstr>
      <vt:lpstr>Trecho 6</vt:lpstr>
      <vt:lpstr>Trecho 6</vt:lpstr>
      <vt:lpstr>Trecho 6</vt:lpstr>
      <vt:lpstr>Trecho 6</vt:lpstr>
      <vt:lpstr>Rede Ramificada</vt:lpstr>
      <vt:lpstr>Apresentação do PowerPoint</vt:lpstr>
      <vt:lpstr>Trecho 7</vt:lpstr>
      <vt:lpstr>Trecho 7</vt:lpstr>
      <vt:lpstr>Trecho 7</vt:lpstr>
      <vt:lpstr>Trecho 7</vt:lpstr>
      <vt:lpstr>Rede Ramificada</vt:lpstr>
      <vt:lpstr>Apresentação do PowerPoint</vt:lpstr>
      <vt:lpstr>Trecho 8</vt:lpstr>
      <vt:lpstr>Trecho 8</vt:lpstr>
      <vt:lpstr>Trecho 8</vt:lpstr>
      <vt:lpstr>Trecho 8</vt:lpstr>
      <vt:lpstr>Rede Ramificada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Saneamento Básico Sistema de Abastecimento de Água Exemplo de Rede Ramificada</dc:title>
  <dc:creator>Usuario</dc:creator>
  <cp:lastModifiedBy>RENATO PC</cp:lastModifiedBy>
  <cp:revision>107</cp:revision>
  <dcterms:created xsi:type="dcterms:W3CDTF">2018-01-31T13:43:25Z</dcterms:created>
  <dcterms:modified xsi:type="dcterms:W3CDTF">2018-02-17T09:23:16Z</dcterms:modified>
</cp:coreProperties>
</file>